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27" r:id="rId3"/>
    <p:sldId id="329" r:id="rId4"/>
    <p:sldId id="330" r:id="rId5"/>
    <p:sldId id="328" r:id="rId6"/>
    <p:sldId id="362" r:id="rId7"/>
    <p:sldId id="303" r:id="rId8"/>
    <p:sldId id="363" r:id="rId9"/>
    <p:sldId id="331" r:id="rId10"/>
    <p:sldId id="326" r:id="rId11"/>
    <p:sldId id="284" r:id="rId12"/>
    <p:sldId id="274" r:id="rId13"/>
    <p:sldId id="367" r:id="rId14"/>
    <p:sldId id="318" r:id="rId15"/>
    <p:sldId id="317" r:id="rId16"/>
    <p:sldId id="319" r:id="rId17"/>
    <p:sldId id="336" r:id="rId18"/>
    <p:sldId id="334" r:id="rId19"/>
    <p:sldId id="337" r:id="rId20"/>
    <p:sldId id="357" r:id="rId21"/>
    <p:sldId id="358" r:id="rId22"/>
    <p:sldId id="366" r:id="rId23"/>
    <p:sldId id="354" r:id="rId24"/>
    <p:sldId id="359" r:id="rId25"/>
    <p:sldId id="360" r:id="rId26"/>
    <p:sldId id="355" r:id="rId27"/>
    <p:sldId id="345" r:id="rId28"/>
    <p:sldId id="333" r:id="rId29"/>
    <p:sldId id="346" r:id="rId30"/>
    <p:sldId id="347" r:id="rId31"/>
    <p:sldId id="348" r:id="rId32"/>
    <p:sldId id="350" r:id="rId33"/>
    <p:sldId id="349" r:id="rId34"/>
    <p:sldId id="351" r:id="rId35"/>
    <p:sldId id="356" r:id="rId36"/>
    <p:sldId id="352" r:id="rId37"/>
    <p:sldId id="353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61" r:id="rId46"/>
    <p:sldId id="325" r:id="rId47"/>
    <p:sldId id="364" r:id="rId48"/>
    <p:sldId id="36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753E5-3D11-154B-9A81-E21446362A3C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93BF82-C1DA-D344-92F6-43293F693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24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4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39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8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86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11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7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110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27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5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26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2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F2B348-688E-8D4C-82BE-43B55F96C03E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4EB6D-C720-AC45-9BDD-E96B097E4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71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737558" cy="2387600"/>
          </a:xfrm>
        </p:spPr>
        <p:txBody>
          <a:bodyPr>
            <a:normAutofit/>
          </a:bodyPr>
          <a:lstStyle/>
          <a:p>
            <a:r>
              <a:rPr lang="en-US" dirty="0"/>
              <a:t>Lecture 4: Alternative Model Structures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1849"/>
            <a:ext cx="9144000" cy="905793"/>
          </a:xfrm>
        </p:spPr>
        <p:txBody>
          <a:bodyPr>
            <a:normAutofit/>
          </a:bodyPr>
          <a:lstStyle/>
          <a:p>
            <a:r>
              <a:rPr lang="en-US" sz="3000" dirty="0"/>
              <a:t>April 16, 2020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00F1D7C-6BC9-F24D-8309-9C6C7E54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648200" y="6332287"/>
            <a:ext cx="2895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de-DE" altLang="en-US" sz="1200" dirty="0">
                <a:solidFill>
                  <a:srgbClr val="898989"/>
                </a:solidFill>
                <a:latin typeface="Calibri" pitchFamily="34" charset="0"/>
              </a:rPr>
              <a:t>Andrews and Goldhaber-Fiebert ©</a:t>
            </a:r>
            <a:r>
              <a:rPr lang="is-IS" altLang="en-US" sz="1200" dirty="0">
                <a:solidFill>
                  <a:srgbClr val="898989"/>
                </a:solidFill>
                <a:latin typeface="Calibri" pitchFamily="34" charset="0"/>
              </a:rPr>
              <a:t>2020</a:t>
            </a:r>
            <a:endParaRPr lang="en-US" altLang="en-US" sz="1200" dirty="0">
              <a:solidFill>
                <a:srgbClr val="898989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206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8529-C17A-C947-B57B-3D78F0A9F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F3CD-43E5-4E4D-8AC9-E324184DB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key components of the natural history and transmission of infectious diseases, including incubation period, latent period, infectious period and serial interval</a:t>
            </a:r>
          </a:p>
          <a:p>
            <a:r>
              <a:rPr lang="en-US" dirty="0"/>
              <a:t>Describe approaches to characterizing these intervals</a:t>
            </a:r>
          </a:p>
          <a:p>
            <a:r>
              <a:rPr lang="en-US" dirty="0"/>
              <a:t>Understand the differences in behavior of SIR and SEIR models, and when SEIR models may be preferred</a:t>
            </a:r>
          </a:p>
          <a:p>
            <a:r>
              <a:rPr lang="en-US" dirty="0"/>
              <a:t>Identify limitations to the common ODE formulation of SIR/SEIR models</a:t>
            </a:r>
          </a:p>
        </p:txBody>
      </p:sp>
    </p:spTree>
    <p:extLst>
      <p:ext uri="{BB962C8B-B14F-4D97-AF65-F5344CB8AC3E}">
        <p14:creationId xmlns:p14="http://schemas.microsoft.com/office/powerpoint/2010/main" val="291623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596" y="365125"/>
            <a:ext cx="696720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SIR Model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907673" y="2624757"/>
            <a:ext cx="16849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523711" y="2009039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SI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32665" y="2055205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92660" y="2055204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867668" y="2624757"/>
            <a:ext cx="16849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552655" y="2055204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09219" y="1941197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gI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3051" y="2738561"/>
            <a:ext cx="137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6692" y="2732646"/>
            <a:ext cx="137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610065" y="3540930"/>
                <a:ext cx="3942590" cy="87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𝑆𝐼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0065" y="3540930"/>
                <a:ext cx="3942590" cy="879343"/>
              </a:xfrm>
              <a:prstGeom prst="rect">
                <a:avLst/>
              </a:prstGeom>
              <a:blipFill>
                <a:blip r:embed="rId2"/>
                <a:stretch>
                  <a:fillRect t="-1429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87479" y="5707796"/>
                <a:ext cx="2740386" cy="87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479" y="5707796"/>
                <a:ext cx="2740386" cy="879343"/>
              </a:xfrm>
              <a:prstGeom prst="rect">
                <a:avLst/>
              </a:prstGeom>
              <a:blipFill>
                <a:blip r:embed="rId3"/>
                <a:stretch>
                  <a:fillRect b="-1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F9ADCA-3AAE-4F43-AC02-58CE7417F22E}"/>
                  </a:ext>
                </a:extLst>
              </p:cNvPr>
              <p:cNvSpPr txBox="1"/>
              <p:nvPr/>
            </p:nvSpPr>
            <p:spPr>
              <a:xfrm>
                <a:off x="3896373" y="4617791"/>
                <a:ext cx="3942590" cy="87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𝑆𝐼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−</m:t>
                      </m:r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F9ADCA-3AAE-4F43-AC02-58CE7417F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373" y="4617791"/>
                <a:ext cx="3942590" cy="879343"/>
              </a:xfrm>
              <a:prstGeom prst="rect">
                <a:avLst/>
              </a:prstGeom>
              <a:blipFill>
                <a:blip r:embed="rId4"/>
                <a:stretch>
                  <a:fillRect t="-1429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230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Natural History and Transmission Intervals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882299"/>
          </a:xfrm>
        </p:spPr>
        <p:txBody>
          <a:bodyPr>
            <a:normAutofit/>
          </a:bodyPr>
          <a:lstStyle/>
          <a:p>
            <a:r>
              <a:rPr lang="en-US" dirty="0"/>
              <a:t>Individuals are almost never symptomatic or infectious immediately after being infected</a:t>
            </a:r>
          </a:p>
          <a:p>
            <a:r>
              <a:rPr lang="en-US" dirty="0"/>
              <a:t>There are “incubation” and “latent” periods </a:t>
            </a:r>
          </a:p>
          <a:p>
            <a:r>
              <a:rPr lang="en-US" dirty="0"/>
              <a:t>SIR model ignores these states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4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FDA8-FD12-704B-8E99-BA827A28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880" y="-22474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Models with short latent periods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EB80B7-B65C-0E4B-AC37-D06D06323B85}"/>
              </a:ext>
            </a:extLst>
          </p:cNvPr>
          <p:cNvCxnSpPr/>
          <p:nvPr/>
        </p:nvCxnSpPr>
        <p:spPr>
          <a:xfrm>
            <a:off x="3220189" y="6118018"/>
            <a:ext cx="16849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79BBA1-6D32-B942-994F-86D0A95969C1}"/>
              </a:ext>
            </a:extLst>
          </p:cNvPr>
          <p:cNvSpPr txBox="1"/>
          <p:nvPr/>
        </p:nvSpPr>
        <p:spPr>
          <a:xfrm>
            <a:off x="3836227" y="5502300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SZ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1C228-CC47-C04A-B771-3E3004CDCA0D}"/>
              </a:ext>
            </a:extLst>
          </p:cNvPr>
          <p:cNvSpPr txBox="1"/>
          <p:nvPr/>
        </p:nvSpPr>
        <p:spPr>
          <a:xfrm>
            <a:off x="1945181" y="5548466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F0F032-2870-7D4C-8554-B4989DC3244E}"/>
              </a:ext>
            </a:extLst>
          </p:cNvPr>
          <p:cNvSpPr txBox="1"/>
          <p:nvPr/>
        </p:nvSpPr>
        <p:spPr>
          <a:xfrm>
            <a:off x="4905176" y="5548465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AB187B-A883-564A-A3EA-1AD6A1440132}"/>
              </a:ext>
            </a:extLst>
          </p:cNvPr>
          <p:cNvCxnSpPr/>
          <p:nvPr/>
        </p:nvCxnSpPr>
        <p:spPr>
          <a:xfrm>
            <a:off x="6180184" y="6118018"/>
            <a:ext cx="16849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1FCBA4-2CB6-2F4C-A810-5CE76AA8F3D0}"/>
              </a:ext>
            </a:extLst>
          </p:cNvPr>
          <p:cNvSpPr txBox="1"/>
          <p:nvPr/>
        </p:nvSpPr>
        <p:spPr>
          <a:xfrm>
            <a:off x="7865171" y="5548465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0E47DC-8C1E-5B4A-B795-C42C624F084E}"/>
              </a:ext>
            </a:extLst>
          </p:cNvPr>
          <p:cNvSpPr txBox="1"/>
          <p:nvPr/>
        </p:nvSpPr>
        <p:spPr>
          <a:xfrm>
            <a:off x="6821735" y="5434458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gZ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79E62C-0051-7B42-9EEA-1720910AF538}"/>
              </a:ext>
            </a:extLst>
          </p:cNvPr>
          <p:cNvSpPr txBox="1"/>
          <p:nvPr/>
        </p:nvSpPr>
        <p:spPr>
          <a:xfrm>
            <a:off x="3525567" y="6231822"/>
            <a:ext cx="137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385ABB-E444-3C4F-B50E-50D340950CF9}"/>
              </a:ext>
            </a:extLst>
          </p:cNvPr>
          <p:cNvSpPr txBox="1"/>
          <p:nvPr/>
        </p:nvSpPr>
        <p:spPr>
          <a:xfrm>
            <a:off x="6399208" y="6225907"/>
            <a:ext cx="137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removal</a:t>
            </a: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182BE1-72A7-BE49-9D35-D324D2F9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3" y="1111262"/>
            <a:ext cx="8450592" cy="391997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7A81FF-74A4-5E41-A468-FD04A16E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94" y="1029204"/>
            <a:ext cx="5636549" cy="4072651"/>
          </a:xfrm>
          <a:prstGeom prst="rect">
            <a:avLst/>
          </a:prstGeom>
        </p:spPr>
      </p:pic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15C41A8-04D8-CD4F-B298-0B434FAF4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763" y="1450069"/>
            <a:ext cx="6023176" cy="32309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EFE4EB-67FF-0042-B81B-FC2781967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208" y="1131372"/>
            <a:ext cx="4910569" cy="397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9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2" grpId="0" animBg="1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Natural History and Transmission Intervals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3840480"/>
            <a:ext cx="364236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80560" y="3840480"/>
            <a:ext cx="56360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9010" y="2735471"/>
            <a:ext cx="104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Infection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38200" y="3104803"/>
            <a:ext cx="0" cy="575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3005" y="3392777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Incubation </a:t>
            </a:r>
            <a:r>
              <a:rPr lang="en-US" dirty="0">
                <a:solidFill>
                  <a:schemeClr val="accent1"/>
                </a:solidFill>
              </a:rPr>
              <a:t>Period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2495" y="3392777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Symptomatic Period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385691" y="3654389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history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20390" y="2503145"/>
            <a:ext cx="132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Symptom onset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480560" y="3128247"/>
            <a:ext cx="0" cy="575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72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Natural History and Transmission Intervals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3840480"/>
            <a:ext cx="364236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480560" y="3840480"/>
            <a:ext cx="563602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99010" y="2735471"/>
            <a:ext cx="104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Infection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38200" y="3104803"/>
            <a:ext cx="0" cy="575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33005" y="3392777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Incubation </a:t>
            </a:r>
            <a:r>
              <a:rPr lang="en-US" dirty="0">
                <a:solidFill>
                  <a:schemeClr val="accent1"/>
                </a:solidFill>
              </a:rPr>
              <a:t>Period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62495" y="3392777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Symptomatic Period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762403" y="5402101"/>
            <a:ext cx="407324" cy="382385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49191" y="5227535"/>
            <a:ext cx="407324" cy="382385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514700" y="5277410"/>
            <a:ext cx="407324" cy="382385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536239" y="4229503"/>
            <a:ext cx="437214" cy="356256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7832142" y="4389231"/>
            <a:ext cx="441960" cy="357448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063335" y="5473344"/>
            <a:ext cx="407324" cy="382385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350123" y="5277410"/>
            <a:ext cx="407324" cy="382385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830179" y="5402100"/>
            <a:ext cx="407324" cy="382385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437922" y="4266927"/>
            <a:ext cx="459285" cy="395455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897207" y="4233060"/>
            <a:ext cx="490450" cy="412082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6895813" y="4403695"/>
            <a:ext cx="462161" cy="384881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23748" y="4678712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Infectious Period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6446519" y="5099271"/>
            <a:ext cx="29008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9074354" y="5244521"/>
            <a:ext cx="407324" cy="382385"/>
          </a:xfrm>
          <a:prstGeom prst="straightConnector1">
            <a:avLst/>
          </a:prstGeom>
          <a:ln w="3175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38200" y="5099271"/>
            <a:ext cx="5595851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94015" y="4632075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Latent Period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385691" y="3654389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Natural history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498975" y="4827906"/>
            <a:ext cx="159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Transmission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20390" y="2503145"/>
            <a:ext cx="132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Symptom onset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480560" y="3128247"/>
            <a:ext cx="0" cy="57594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546661" y="5968902"/>
            <a:ext cx="1909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Infectiousness onset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53283" y="5205915"/>
            <a:ext cx="13162" cy="72996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" y="-912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Natural History and Transmission Intervals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38522" y="4256350"/>
            <a:ext cx="23759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schoolbag.info</a:t>
            </a:r>
            <a:r>
              <a:rPr lang="en-US" sz="800" dirty="0"/>
              <a:t>/biology/microbiology/33.html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06" y="2089699"/>
            <a:ext cx="6836987" cy="21666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404D1-9A3C-AF4F-BBFC-621C7697BD2F}"/>
              </a:ext>
            </a:extLst>
          </p:cNvPr>
          <p:cNvSpPr txBox="1"/>
          <p:nvPr/>
        </p:nvSpPr>
        <p:spPr>
          <a:xfrm>
            <a:off x="3641560" y="5869003"/>
            <a:ext cx="6993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How do we measure these?</a:t>
            </a:r>
          </a:p>
        </p:txBody>
      </p:sp>
    </p:spTree>
    <p:extLst>
      <p:ext uri="{BB962C8B-B14F-4D97-AF65-F5344CB8AC3E}">
        <p14:creationId xmlns:p14="http://schemas.microsoft.com/office/powerpoint/2010/main" val="2478197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ADF0-FD02-D549-BCB7-E27A4FA1E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with recurrent, household exposures</a:t>
            </a:r>
          </a:p>
          <a:p>
            <a:r>
              <a:rPr lang="en-US" dirty="0"/>
              <a:t>Take advantage of specific, single event exposures of a known time and character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DFD419-152E-914A-83F9-5348C45F8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082" y="1825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do we measure these intervals?</a:t>
            </a:r>
          </a:p>
        </p:txBody>
      </p:sp>
    </p:spTree>
    <p:extLst>
      <p:ext uri="{BB962C8B-B14F-4D97-AF65-F5344CB8AC3E}">
        <p14:creationId xmlns:p14="http://schemas.microsoft.com/office/powerpoint/2010/main" val="285062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88B938-7AC5-F640-B55E-747093A2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049" y="2931247"/>
            <a:ext cx="4819051" cy="3815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F8F1A-0180-B24A-98A1-55AA722AE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21" y="-1346427"/>
            <a:ext cx="5017222" cy="6492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DB8C4A-BB58-5441-84A0-26ADD95BD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58" y="373879"/>
            <a:ext cx="5407916" cy="22672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6E3A3B-97AB-AD4A-AF46-E45BE3AA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900" y="3899547"/>
            <a:ext cx="6542588" cy="2493801"/>
          </a:xfrm>
        </p:spPr>
        <p:txBody>
          <a:bodyPr>
            <a:normAutofit/>
          </a:bodyPr>
          <a:lstStyle/>
          <a:p>
            <a:r>
              <a:rPr lang="en-US" dirty="0"/>
              <a:t>3-hour flight from Hong Kong to Beijing</a:t>
            </a:r>
          </a:p>
          <a:p>
            <a:r>
              <a:rPr lang="en-US" dirty="0"/>
              <a:t>Index case was symptomatic man 4 days into illness</a:t>
            </a:r>
          </a:p>
          <a:p>
            <a:r>
              <a:rPr lang="en-US" dirty="0"/>
              <a:t>22 people probable secondary cases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nife&#10;&#10;Description automatically generated">
            <a:extLst>
              <a:ext uri="{FF2B5EF4-FFF2-40B4-BE49-F238E27FC236}">
                <a16:creationId xmlns:a16="http://schemas.microsoft.com/office/drawing/2014/main" id="{D842006F-CA8B-8E44-BCD1-18657F5A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7290486" cy="1593841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EFDFCF8-689F-C04B-8C4E-F79B4EF68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977" y="1006899"/>
            <a:ext cx="5583023" cy="5851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6814F2-3DEF-A24E-8140-2D8CA33A622A}"/>
              </a:ext>
            </a:extLst>
          </p:cNvPr>
          <p:cNvSpPr txBox="1"/>
          <p:nvPr/>
        </p:nvSpPr>
        <p:spPr>
          <a:xfrm>
            <a:off x="395416" y="2505670"/>
            <a:ext cx="4917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181 cases with identifiable exposure and symptom onset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6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132F-A298-7843-B347-4AD78B93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889" y="-118351"/>
            <a:ext cx="5394435" cy="1325563"/>
          </a:xfrm>
        </p:spPr>
        <p:txBody>
          <a:bodyPr/>
          <a:lstStyle/>
          <a:p>
            <a:r>
              <a:rPr lang="en-US" dirty="0"/>
              <a:t>“Flattening the Curve”</a:t>
            </a:r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8D80C07-0B04-2840-8F27-A23577FD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4" y="1213390"/>
            <a:ext cx="5494785" cy="5650788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DF660A-A465-1346-8FB6-E725B6A2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467" y="1031787"/>
            <a:ext cx="5803009" cy="5214551"/>
          </a:xfrm>
          <a:prstGeom prst="rect">
            <a:avLst/>
          </a:prstGeom>
        </p:spPr>
      </p:pic>
      <p:pic>
        <p:nvPicPr>
          <p:cNvPr id="17" name="Picture 16" descr="A screenshot of a social media post with text and people in the background&#10;&#10;Description automatically generated">
            <a:extLst>
              <a:ext uri="{FF2B5EF4-FFF2-40B4-BE49-F238E27FC236}">
                <a16:creationId xmlns:a16="http://schemas.microsoft.com/office/drawing/2014/main" id="{D1222244-FBD5-7D4F-937E-DC60B05C2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00" y="813669"/>
            <a:ext cx="5775668" cy="56507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28E2E0-E773-DE49-A77F-90BD75DDD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342" y="1207210"/>
            <a:ext cx="6647988" cy="56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0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451C-60BA-F548-B3E1-ABA8ECF7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64" y="-1140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Incubation Periods and Serial Intervals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6A8675-B4E9-524B-8778-5C9475DE78A9}"/>
              </a:ext>
            </a:extLst>
          </p:cNvPr>
          <p:cNvCxnSpPr>
            <a:cxnSpLocks/>
          </p:cNvCxnSpPr>
          <p:nvPr/>
        </p:nvCxnSpPr>
        <p:spPr>
          <a:xfrm>
            <a:off x="720562" y="2759099"/>
            <a:ext cx="22527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0F62CC-B08A-C548-A839-EB7BB5FC0184}"/>
              </a:ext>
            </a:extLst>
          </p:cNvPr>
          <p:cNvCxnSpPr>
            <a:cxnSpLocks/>
          </p:cNvCxnSpPr>
          <p:nvPr/>
        </p:nvCxnSpPr>
        <p:spPr>
          <a:xfrm>
            <a:off x="2915272" y="2759099"/>
            <a:ext cx="40323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66D750-47D7-C541-907F-59F332217F2F}"/>
              </a:ext>
            </a:extLst>
          </p:cNvPr>
          <p:cNvSpPr txBox="1"/>
          <p:nvPr/>
        </p:nvSpPr>
        <p:spPr>
          <a:xfrm>
            <a:off x="720562" y="2347146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Incubation Period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E5E36-495F-414D-A027-22395B1B244A}"/>
              </a:ext>
            </a:extLst>
          </p:cNvPr>
          <p:cNvSpPr txBox="1"/>
          <p:nvPr/>
        </p:nvSpPr>
        <p:spPr>
          <a:xfrm>
            <a:off x="3399514" y="2315957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Symptomatic Period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07E069-DEE8-9047-BA3F-F472796CFD85}"/>
              </a:ext>
            </a:extLst>
          </p:cNvPr>
          <p:cNvSpPr txBox="1"/>
          <p:nvPr/>
        </p:nvSpPr>
        <p:spPr>
          <a:xfrm>
            <a:off x="4270768" y="3001334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Infectious Period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35E213-FB4F-2E41-90B7-95E3A3285CFA}"/>
              </a:ext>
            </a:extLst>
          </p:cNvPr>
          <p:cNvCxnSpPr/>
          <p:nvPr/>
        </p:nvCxnSpPr>
        <p:spPr>
          <a:xfrm>
            <a:off x="3946743" y="2906721"/>
            <a:ext cx="29008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944DCF-EE9E-0E4C-8CFF-48440D6CE6AA}"/>
              </a:ext>
            </a:extLst>
          </p:cNvPr>
          <p:cNvCxnSpPr>
            <a:cxnSpLocks/>
          </p:cNvCxnSpPr>
          <p:nvPr/>
        </p:nvCxnSpPr>
        <p:spPr>
          <a:xfrm>
            <a:off x="720562" y="2906721"/>
            <a:ext cx="3226181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88697C-1343-EF4F-A14E-B935C970F0DC}"/>
              </a:ext>
            </a:extLst>
          </p:cNvPr>
          <p:cNvSpPr txBox="1"/>
          <p:nvPr/>
        </p:nvSpPr>
        <p:spPr>
          <a:xfrm>
            <a:off x="1370314" y="3013240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Latent Period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BBBEC8-E4AE-6B4E-A809-B56AB1749356}"/>
              </a:ext>
            </a:extLst>
          </p:cNvPr>
          <p:cNvCxnSpPr>
            <a:cxnSpLocks/>
          </p:cNvCxnSpPr>
          <p:nvPr/>
        </p:nvCxnSpPr>
        <p:spPr>
          <a:xfrm>
            <a:off x="5304989" y="4829110"/>
            <a:ext cx="266892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F8F8C2-D190-0845-961E-D729C69058E3}"/>
              </a:ext>
            </a:extLst>
          </p:cNvPr>
          <p:cNvCxnSpPr>
            <a:cxnSpLocks/>
          </p:cNvCxnSpPr>
          <p:nvPr/>
        </p:nvCxnSpPr>
        <p:spPr>
          <a:xfrm>
            <a:off x="7915878" y="4829110"/>
            <a:ext cx="403236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572931F-1B05-4F42-AD85-3F5BE93832B6}"/>
              </a:ext>
            </a:extLst>
          </p:cNvPr>
          <p:cNvSpPr txBox="1"/>
          <p:nvPr/>
        </p:nvSpPr>
        <p:spPr>
          <a:xfrm>
            <a:off x="5721168" y="4417157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Incubation Period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77A92F-B186-BE42-82D7-C229D86BBAF0}"/>
              </a:ext>
            </a:extLst>
          </p:cNvPr>
          <p:cNvSpPr txBox="1"/>
          <p:nvPr/>
        </p:nvSpPr>
        <p:spPr>
          <a:xfrm>
            <a:off x="8400120" y="4385968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Symptomatic Period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9A13E6-5683-3747-83DD-C151233E5130}"/>
              </a:ext>
            </a:extLst>
          </p:cNvPr>
          <p:cNvSpPr txBox="1"/>
          <p:nvPr/>
        </p:nvSpPr>
        <p:spPr>
          <a:xfrm>
            <a:off x="9271374" y="5071345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Infectious Period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8F15866-6F3A-174B-A865-B0FE4ACF0966}"/>
              </a:ext>
            </a:extLst>
          </p:cNvPr>
          <p:cNvCxnSpPr>
            <a:cxnSpLocks/>
          </p:cNvCxnSpPr>
          <p:nvPr/>
        </p:nvCxnSpPr>
        <p:spPr>
          <a:xfrm>
            <a:off x="8947349" y="4976732"/>
            <a:ext cx="29008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3A7DBA-A73D-594C-A2CD-75200021A344}"/>
              </a:ext>
            </a:extLst>
          </p:cNvPr>
          <p:cNvCxnSpPr>
            <a:cxnSpLocks/>
          </p:cNvCxnSpPr>
          <p:nvPr/>
        </p:nvCxnSpPr>
        <p:spPr>
          <a:xfrm>
            <a:off x="5304989" y="4976732"/>
            <a:ext cx="364236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85220E1-429C-364E-A0DB-C4F0982FA8EE}"/>
              </a:ext>
            </a:extLst>
          </p:cNvPr>
          <p:cNvSpPr txBox="1"/>
          <p:nvPr/>
        </p:nvSpPr>
        <p:spPr>
          <a:xfrm>
            <a:off x="6370920" y="5083251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Latent Period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AC5823-B022-CC45-91A1-E813074F1A25}"/>
              </a:ext>
            </a:extLst>
          </p:cNvPr>
          <p:cNvSpPr txBox="1"/>
          <p:nvPr/>
        </p:nvSpPr>
        <p:spPr>
          <a:xfrm>
            <a:off x="184731" y="2531812"/>
            <a:ext cx="627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841981-1D3D-124F-87F7-92B2B653FE6E}"/>
              </a:ext>
            </a:extLst>
          </p:cNvPr>
          <p:cNvSpPr txBox="1"/>
          <p:nvPr/>
        </p:nvSpPr>
        <p:spPr>
          <a:xfrm>
            <a:off x="4744741" y="4631388"/>
            <a:ext cx="627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D94D965-3B7D-C049-A10B-4FBE165368B4}"/>
              </a:ext>
            </a:extLst>
          </p:cNvPr>
          <p:cNvCxnSpPr>
            <a:cxnSpLocks/>
          </p:cNvCxnSpPr>
          <p:nvPr/>
        </p:nvCxnSpPr>
        <p:spPr>
          <a:xfrm>
            <a:off x="5294967" y="3382572"/>
            <a:ext cx="0" cy="124881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E35F0C3-7FE3-EC41-8B6D-9AF20CFFDA1C}"/>
              </a:ext>
            </a:extLst>
          </p:cNvPr>
          <p:cNvSpPr txBox="1"/>
          <p:nvPr/>
        </p:nvSpPr>
        <p:spPr>
          <a:xfrm>
            <a:off x="5385915" y="3616912"/>
            <a:ext cx="364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Transmission</a:t>
            </a:r>
          </a:p>
        </p:txBody>
      </p:sp>
      <p:sp>
        <p:nvSpPr>
          <p:cNvPr id="65" name="Left Bracket 64">
            <a:extLst>
              <a:ext uri="{FF2B5EF4-FFF2-40B4-BE49-F238E27FC236}">
                <a16:creationId xmlns:a16="http://schemas.microsoft.com/office/drawing/2014/main" id="{A8D56160-9421-AC49-A40E-FA1EA01E9C48}"/>
              </a:ext>
            </a:extLst>
          </p:cNvPr>
          <p:cNvSpPr/>
          <p:nvPr/>
        </p:nvSpPr>
        <p:spPr>
          <a:xfrm rot="5400000">
            <a:off x="5363435" y="-561576"/>
            <a:ext cx="220362" cy="5000608"/>
          </a:xfrm>
          <a:prstGeom prst="leftBracket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9B59CC-A67F-F348-A81F-F36973BEF794}"/>
              </a:ext>
            </a:extLst>
          </p:cNvPr>
          <p:cNvSpPr txBox="1"/>
          <p:nvPr/>
        </p:nvSpPr>
        <p:spPr>
          <a:xfrm>
            <a:off x="3899988" y="1405417"/>
            <a:ext cx="364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Clinical Onset Serial Interval</a:t>
            </a:r>
          </a:p>
        </p:txBody>
      </p:sp>
      <p:sp>
        <p:nvSpPr>
          <p:cNvPr id="67" name="Left Bracket 66">
            <a:extLst>
              <a:ext uri="{FF2B5EF4-FFF2-40B4-BE49-F238E27FC236}">
                <a16:creationId xmlns:a16="http://schemas.microsoft.com/office/drawing/2014/main" id="{0D666E96-8FDD-E243-A48F-9B48D91DB022}"/>
              </a:ext>
            </a:extLst>
          </p:cNvPr>
          <p:cNvSpPr/>
          <p:nvPr/>
        </p:nvSpPr>
        <p:spPr>
          <a:xfrm rot="16200000">
            <a:off x="6413337" y="3653276"/>
            <a:ext cx="220362" cy="5000608"/>
          </a:xfrm>
          <a:prstGeom prst="leftBracket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BCC4800-25D1-6E47-90AC-D8A446614F65}"/>
              </a:ext>
            </a:extLst>
          </p:cNvPr>
          <p:cNvSpPr txBox="1"/>
          <p:nvPr/>
        </p:nvSpPr>
        <p:spPr>
          <a:xfrm>
            <a:off x="5372706" y="6302931"/>
            <a:ext cx="364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Transmission Interval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85B433-122B-8243-B13B-473C0C1F60DD}"/>
              </a:ext>
            </a:extLst>
          </p:cNvPr>
          <p:cNvSpPr txBox="1"/>
          <p:nvPr/>
        </p:nvSpPr>
        <p:spPr>
          <a:xfrm>
            <a:off x="140133" y="6488668"/>
            <a:ext cx="341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PEM, </a:t>
            </a:r>
            <a:r>
              <a:rPr lang="en-US" i="1" dirty="0"/>
              <a:t>Am J Epi, </a:t>
            </a:r>
            <a:r>
              <a:rPr lang="en-US" dirty="0"/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348309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/>
      <p:bldP spid="67" grpId="0" animBg="1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451C-60BA-F548-B3E1-ABA8ECF71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64" y="-11409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Incubation Periods and Serial Intervals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6A8675-B4E9-524B-8778-5C9475DE78A9}"/>
              </a:ext>
            </a:extLst>
          </p:cNvPr>
          <p:cNvCxnSpPr>
            <a:cxnSpLocks/>
          </p:cNvCxnSpPr>
          <p:nvPr/>
        </p:nvCxnSpPr>
        <p:spPr>
          <a:xfrm flipV="1">
            <a:off x="1518560" y="2759099"/>
            <a:ext cx="7428789" cy="75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0F62CC-B08A-C548-A839-EB7BB5FC0184}"/>
              </a:ext>
            </a:extLst>
          </p:cNvPr>
          <p:cNvCxnSpPr>
            <a:cxnSpLocks/>
          </p:cNvCxnSpPr>
          <p:nvPr/>
        </p:nvCxnSpPr>
        <p:spPr>
          <a:xfrm>
            <a:off x="8947349" y="2759099"/>
            <a:ext cx="2850187" cy="75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66D750-47D7-C541-907F-59F332217F2F}"/>
              </a:ext>
            </a:extLst>
          </p:cNvPr>
          <p:cNvSpPr txBox="1"/>
          <p:nvPr/>
        </p:nvSpPr>
        <p:spPr>
          <a:xfrm>
            <a:off x="1518560" y="2354740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Incubation Period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E5E36-495F-414D-A027-22395B1B244A}"/>
              </a:ext>
            </a:extLst>
          </p:cNvPr>
          <p:cNvSpPr txBox="1"/>
          <p:nvPr/>
        </p:nvSpPr>
        <p:spPr>
          <a:xfrm>
            <a:off x="9054699" y="2269017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Symptomatic Period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07E069-DEE8-9047-BA3F-F472796CFD85}"/>
              </a:ext>
            </a:extLst>
          </p:cNvPr>
          <p:cNvSpPr txBox="1"/>
          <p:nvPr/>
        </p:nvSpPr>
        <p:spPr>
          <a:xfrm>
            <a:off x="5068766" y="3008928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Infectious Period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35E213-FB4F-2E41-90B7-95E3A3285CFA}"/>
              </a:ext>
            </a:extLst>
          </p:cNvPr>
          <p:cNvCxnSpPr>
            <a:cxnSpLocks/>
          </p:cNvCxnSpPr>
          <p:nvPr/>
        </p:nvCxnSpPr>
        <p:spPr>
          <a:xfrm>
            <a:off x="4744741" y="2914315"/>
            <a:ext cx="7052795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944DCF-EE9E-0E4C-8CFF-48440D6CE6AA}"/>
              </a:ext>
            </a:extLst>
          </p:cNvPr>
          <p:cNvCxnSpPr>
            <a:cxnSpLocks/>
          </p:cNvCxnSpPr>
          <p:nvPr/>
        </p:nvCxnSpPr>
        <p:spPr>
          <a:xfrm>
            <a:off x="1518560" y="2914315"/>
            <a:ext cx="3226181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88697C-1343-EF4F-A14E-B935C970F0DC}"/>
              </a:ext>
            </a:extLst>
          </p:cNvPr>
          <p:cNvSpPr txBox="1"/>
          <p:nvPr/>
        </p:nvSpPr>
        <p:spPr>
          <a:xfrm>
            <a:off x="2168312" y="3020834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Latent Period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9BBBEC8-E4AE-6B4E-A809-B56AB1749356}"/>
              </a:ext>
            </a:extLst>
          </p:cNvPr>
          <p:cNvCxnSpPr>
            <a:cxnSpLocks/>
          </p:cNvCxnSpPr>
          <p:nvPr/>
        </p:nvCxnSpPr>
        <p:spPr>
          <a:xfrm>
            <a:off x="5304989" y="4829110"/>
            <a:ext cx="266892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F8F8C2-D190-0845-961E-D729C69058E3}"/>
              </a:ext>
            </a:extLst>
          </p:cNvPr>
          <p:cNvCxnSpPr>
            <a:cxnSpLocks/>
          </p:cNvCxnSpPr>
          <p:nvPr/>
        </p:nvCxnSpPr>
        <p:spPr>
          <a:xfrm>
            <a:off x="7915878" y="4829110"/>
            <a:ext cx="33915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572931F-1B05-4F42-AD85-3F5BE93832B6}"/>
              </a:ext>
            </a:extLst>
          </p:cNvPr>
          <p:cNvSpPr txBox="1"/>
          <p:nvPr/>
        </p:nvSpPr>
        <p:spPr>
          <a:xfrm>
            <a:off x="5721168" y="4417157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Incubation Period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77A92F-B186-BE42-82D7-C229D86BBAF0}"/>
              </a:ext>
            </a:extLst>
          </p:cNvPr>
          <p:cNvSpPr txBox="1"/>
          <p:nvPr/>
        </p:nvSpPr>
        <p:spPr>
          <a:xfrm>
            <a:off x="8400120" y="4385968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Symptomatic Period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9A13E6-5683-3747-83DD-C151233E5130}"/>
              </a:ext>
            </a:extLst>
          </p:cNvPr>
          <p:cNvSpPr txBox="1"/>
          <p:nvPr/>
        </p:nvSpPr>
        <p:spPr>
          <a:xfrm>
            <a:off x="9271374" y="5071345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Infectious Period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8F15866-6F3A-174B-A865-B0FE4ACF0966}"/>
              </a:ext>
            </a:extLst>
          </p:cNvPr>
          <p:cNvCxnSpPr>
            <a:cxnSpLocks/>
          </p:cNvCxnSpPr>
          <p:nvPr/>
        </p:nvCxnSpPr>
        <p:spPr>
          <a:xfrm>
            <a:off x="8947349" y="4976732"/>
            <a:ext cx="2360100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3A7DBA-A73D-594C-A2CD-75200021A344}"/>
              </a:ext>
            </a:extLst>
          </p:cNvPr>
          <p:cNvCxnSpPr>
            <a:cxnSpLocks/>
          </p:cNvCxnSpPr>
          <p:nvPr/>
        </p:nvCxnSpPr>
        <p:spPr>
          <a:xfrm>
            <a:off x="5304989" y="4976732"/>
            <a:ext cx="364236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85220E1-429C-364E-A0DB-C4F0982FA8EE}"/>
              </a:ext>
            </a:extLst>
          </p:cNvPr>
          <p:cNvSpPr txBox="1"/>
          <p:nvPr/>
        </p:nvSpPr>
        <p:spPr>
          <a:xfrm>
            <a:off x="6370920" y="5083251"/>
            <a:ext cx="225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Latent Period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FAC5823-B022-CC45-91A1-E813074F1A25}"/>
              </a:ext>
            </a:extLst>
          </p:cNvPr>
          <p:cNvSpPr txBox="1"/>
          <p:nvPr/>
        </p:nvSpPr>
        <p:spPr>
          <a:xfrm>
            <a:off x="923497" y="2539406"/>
            <a:ext cx="627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841981-1D3D-124F-87F7-92B2B653FE6E}"/>
              </a:ext>
            </a:extLst>
          </p:cNvPr>
          <p:cNvSpPr txBox="1"/>
          <p:nvPr/>
        </p:nvSpPr>
        <p:spPr>
          <a:xfrm>
            <a:off x="4744741" y="4631388"/>
            <a:ext cx="627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B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D94D965-3B7D-C049-A10B-4FBE165368B4}"/>
              </a:ext>
            </a:extLst>
          </p:cNvPr>
          <p:cNvCxnSpPr>
            <a:cxnSpLocks/>
          </p:cNvCxnSpPr>
          <p:nvPr/>
        </p:nvCxnSpPr>
        <p:spPr>
          <a:xfrm>
            <a:off x="5294967" y="3382572"/>
            <a:ext cx="0" cy="124881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E35F0C3-7FE3-EC41-8B6D-9AF20CFFDA1C}"/>
              </a:ext>
            </a:extLst>
          </p:cNvPr>
          <p:cNvSpPr txBox="1"/>
          <p:nvPr/>
        </p:nvSpPr>
        <p:spPr>
          <a:xfrm>
            <a:off x="5385915" y="3616912"/>
            <a:ext cx="364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Transmission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85B433-122B-8243-B13B-473C0C1F60DD}"/>
              </a:ext>
            </a:extLst>
          </p:cNvPr>
          <p:cNvSpPr txBox="1"/>
          <p:nvPr/>
        </p:nvSpPr>
        <p:spPr>
          <a:xfrm>
            <a:off x="140133" y="6488668"/>
            <a:ext cx="341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 PEM, </a:t>
            </a:r>
            <a:r>
              <a:rPr lang="en-US" i="1" dirty="0"/>
              <a:t>Am J Epi, </a:t>
            </a:r>
            <a:r>
              <a:rPr lang="en-US" dirty="0"/>
              <a:t>2003</a:t>
            </a:r>
          </a:p>
        </p:txBody>
      </p:sp>
      <p:sp>
        <p:nvSpPr>
          <p:cNvPr id="32" name="Left Bracket 31">
            <a:extLst>
              <a:ext uri="{FF2B5EF4-FFF2-40B4-BE49-F238E27FC236}">
                <a16:creationId xmlns:a16="http://schemas.microsoft.com/office/drawing/2014/main" id="{FD8CAE38-7BAE-CA41-AD2A-831D47AACC57}"/>
              </a:ext>
            </a:extLst>
          </p:cNvPr>
          <p:cNvSpPr/>
          <p:nvPr/>
        </p:nvSpPr>
        <p:spPr>
          <a:xfrm rot="5400000">
            <a:off x="8360215" y="1304149"/>
            <a:ext cx="142795" cy="1031471"/>
          </a:xfrm>
          <a:prstGeom prst="leftBracket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CB12D-8A14-014A-9A55-CDE35366F8DE}"/>
              </a:ext>
            </a:extLst>
          </p:cNvPr>
          <p:cNvSpPr txBox="1"/>
          <p:nvPr/>
        </p:nvSpPr>
        <p:spPr>
          <a:xfrm>
            <a:off x="6610432" y="1219287"/>
            <a:ext cx="3642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Clinical Onset Serial Interval</a:t>
            </a:r>
          </a:p>
        </p:txBody>
      </p:sp>
    </p:spTree>
    <p:extLst>
      <p:ext uri="{BB962C8B-B14F-4D97-AF65-F5344CB8AC3E}">
        <p14:creationId xmlns:p14="http://schemas.microsoft.com/office/powerpoint/2010/main" val="76990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A0945-55A4-1C45-9FA3-B055112D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Evolutionary Perspective on Serial Intervals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823AD-4C78-0A43-8D87-72E66F934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pathogen perspective, what are advantages to a short serial interval?</a:t>
            </a:r>
          </a:p>
          <a:p>
            <a:r>
              <a:rPr lang="en-US" dirty="0"/>
              <a:t>To a long serial interval?</a:t>
            </a:r>
          </a:p>
        </p:txBody>
      </p:sp>
    </p:spTree>
    <p:extLst>
      <p:ext uri="{BB962C8B-B14F-4D97-AF65-F5344CB8AC3E}">
        <p14:creationId xmlns:p14="http://schemas.microsoft.com/office/powerpoint/2010/main" val="188722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2FD10A-F4BF-4143-AA58-A0A35498E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5" y="105619"/>
            <a:ext cx="4120587" cy="1777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13879C-791D-B245-B641-FF42709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82" y="75529"/>
            <a:ext cx="8169597" cy="6676852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3DD71C8-51AD-EB4C-8BE1-89D1E6CEF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593" y="1898102"/>
            <a:ext cx="2309974" cy="4930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155FAB-DF40-BB43-8411-84A49E3596E2}"/>
              </a:ext>
            </a:extLst>
          </p:cNvPr>
          <p:cNvSpPr txBox="1"/>
          <p:nvPr/>
        </p:nvSpPr>
        <p:spPr>
          <a:xfrm>
            <a:off x="266220" y="4040057"/>
            <a:ext cx="159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Transmission distribution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52A6F4-E7FB-C74F-BE4A-5D2388D6B22A}"/>
              </a:ext>
            </a:extLst>
          </p:cNvPr>
          <p:cNvSpPr txBox="1"/>
          <p:nvPr/>
        </p:nvSpPr>
        <p:spPr>
          <a:xfrm>
            <a:off x="347241" y="5708248"/>
            <a:ext cx="1597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Incubation period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8F6933-2ED5-264A-910F-D1458A23083B}"/>
              </a:ext>
            </a:extLst>
          </p:cNvPr>
          <p:cNvSpPr txBox="1"/>
          <p:nvPr/>
        </p:nvSpPr>
        <p:spPr>
          <a:xfrm>
            <a:off x="300943" y="2633277"/>
            <a:ext cx="15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Serial interval</a:t>
            </a:r>
          </a:p>
        </p:txBody>
      </p:sp>
    </p:spTree>
    <p:extLst>
      <p:ext uri="{BB962C8B-B14F-4D97-AF65-F5344CB8AC3E}">
        <p14:creationId xmlns:p14="http://schemas.microsoft.com/office/powerpoint/2010/main" val="416284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A511-3C8A-0F42-A69A-B08BF0F0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Estimates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40F54-0723-4749-A61E-89FB70356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Serial interval mean: 5.8 days</a:t>
            </a:r>
          </a:p>
          <a:p>
            <a:r>
              <a:rPr lang="en-US" dirty="0"/>
              <a:t>Infectiousness began 2.3 days before symptom onset and peaks 0.7 days before symptom onset</a:t>
            </a:r>
          </a:p>
          <a:p>
            <a:r>
              <a:rPr lang="en-US" dirty="0"/>
              <a:t>Infectiousness declined quickly within 7 days</a:t>
            </a:r>
          </a:p>
          <a:p>
            <a:r>
              <a:rPr lang="en-US" dirty="0"/>
              <a:t>44% of transmission in pre-symptomatic period</a:t>
            </a:r>
          </a:p>
        </p:txBody>
      </p:sp>
    </p:spTree>
    <p:extLst>
      <p:ext uri="{BB962C8B-B14F-4D97-AF65-F5344CB8AC3E}">
        <p14:creationId xmlns:p14="http://schemas.microsoft.com/office/powerpoint/2010/main" val="320135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8413-FC2C-8748-A57A-4281BBF63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131" y="5368784"/>
            <a:ext cx="10515600" cy="1489216"/>
          </a:xfrm>
        </p:spPr>
        <p:txBody>
          <a:bodyPr/>
          <a:lstStyle/>
          <a:p>
            <a:r>
              <a:rPr lang="en-US" dirty="0"/>
              <a:t>Population-based screening</a:t>
            </a:r>
          </a:p>
          <a:p>
            <a:r>
              <a:rPr lang="en-US" dirty="0"/>
              <a:t>43% of PCR+, confirmed Covid-19 cases were asymptomatic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FA8237-1056-E14E-86BF-9C063D9C8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94" y="178865"/>
            <a:ext cx="7547538" cy="49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6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E5584E-CEE0-E64B-A77F-4C474386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SEIR Models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2CBFB3-4711-E147-90EB-EE8E6D5EC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84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32D75BD-22B1-6241-963B-C311FF7B422E}"/>
              </a:ext>
            </a:extLst>
          </p:cNvPr>
          <p:cNvCxnSpPr/>
          <p:nvPr/>
        </p:nvCxnSpPr>
        <p:spPr>
          <a:xfrm>
            <a:off x="2918657" y="1637732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91B64F4-DEBB-5548-A035-1C51601D1E7E}"/>
              </a:ext>
            </a:extLst>
          </p:cNvPr>
          <p:cNvSpPr txBox="1"/>
          <p:nvPr/>
        </p:nvSpPr>
        <p:spPr>
          <a:xfrm>
            <a:off x="1643649" y="1068180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BE2360-E0E8-7540-B848-B587D6AFCA83}"/>
              </a:ext>
            </a:extLst>
          </p:cNvPr>
          <p:cNvSpPr txBox="1"/>
          <p:nvPr/>
        </p:nvSpPr>
        <p:spPr>
          <a:xfrm>
            <a:off x="6684805" y="1089122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F15237-6B60-954A-ADEA-6F19778FFA54}"/>
              </a:ext>
            </a:extLst>
          </p:cNvPr>
          <p:cNvSpPr txBox="1"/>
          <p:nvPr/>
        </p:nvSpPr>
        <p:spPr>
          <a:xfrm>
            <a:off x="9205383" y="1068180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CDAF7-F306-C14A-B96F-959D846091C8}"/>
              </a:ext>
            </a:extLst>
          </p:cNvPr>
          <p:cNvSpPr txBox="1"/>
          <p:nvPr/>
        </p:nvSpPr>
        <p:spPr>
          <a:xfrm>
            <a:off x="4164227" y="1089122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44057F-C923-5C49-B90F-110E5C14F92C}"/>
              </a:ext>
            </a:extLst>
          </p:cNvPr>
          <p:cNvCxnSpPr/>
          <p:nvPr/>
        </p:nvCxnSpPr>
        <p:spPr>
          <a:xfrm>
            <a:off x="5439235" y="1637732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A6079F-DF05-3F4A-87CD-4873FD8749B9}"/>
              </a:ext>
            </a:extLst>
          </p:cNvPr>
          <p:cNvCxnSpPr/>
          <p:nvPr/>
        </p:nvCxnSpPr>
        <p:spPr>
          <a:xfrm>
            <a:off x="7959813" y="1637732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2B8685-723A-EA46-A55B-B993D38527AE}"/>
              </a:ext>
            </a:extLst>
          </p:cNvPr>
          <p:cNvSpPr txBox="1"/>
          <p:nvPr/>
        </p:nvSpPr>
        <p:spPr>
          <a:xfrm>
            <a:off x="1432012" y="2117144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7D240-85E2-6341-BAFD-670D685C0552}"/>
              </a:ext>
            </a:extLst>
          </p:cNvPr>
          <p:cNvSpPr txBox="1"/>
          <p:nvPr/>
        </p:nvSpPr>
        <p:spPr>
          <a:xfrm>
            <a:off x="4035169" y="2129865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05DD1-2788-ED4F-939C-F768D97546AB}"/>
              </a:ext>
            </a:extLst>
          </p:cNvPr>
          <p:cNvSpPr txBox="1"/>
          <p:nvPr/>
        </p:nvSpPr>
        <p:spPr>
          <a:xfrm>
            <a:off x="6521623" y="2129865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Infectious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336D3-5E5F-0E45-ADE2-D7A5D57C9CF8}"/>
              </a:ext>
            </a:extLst>
          </p:cNvPr>
          <p:cNvSpPr txBox="1"/>
          <p:nvPr/>
        </p:nvSpPr>
        <p:spPr>
          <a:xfrm>
            <a:off x="9062996" y="2129865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A9A68C-1AA7-7B47-A745-EBE40A6A031F}"/>
              </a:ext>
            </a:extLst>
          </p:cNvPr>
          <p:cNvSpPr txBox="1"/>
          <p:nvPr/>
        </p:nvSpPr>
        <p:spPr>
          <a:xfrm>
            <a:off x="3172284" y="1022013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SI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473AFB-9C5F-CC45-8591-2EA3BA2C8500}"/>
              </a:ext>
            </a:extLst>
          </p:cNvPr>
          <p:cNvSpPr txBox="1"/>
          <p:nvPr/>
        </p:nvSpPr>
        <p:spPr>
          <a:xfrm>
            <a:off x="8200111" y="1022013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gI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DD203B-D8E7-AF45-8820-25C68C696B23}"/>
                  </a:ext>
                </a:extLst>
              </p:cNvPr>
              <p:cNvSpPr txBox="1"/>
              <p:nvPr/>
            </p:nvSpPr>
            <p:spPr>
              <a:xfrm>
                <a:off x="5620952" y="1022013"/>
                <a:ext cx="8628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𝜎</m:t>
                    </m:r>
                  </m:oMath>
                </a14:m>
                <a:r>
                  <a:rPr lang="en-US" sz="3000" dirty="0">
                    <a:latin typeface="Symbol" charset="2"/>
                    <a:ea typeface="Symbol" charset="2"/>
                    <a:cs typeface="Symbol" charset="2"/>
                  </a:rPr>
                  <a:t>E</a:t>
                </a:r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ADD203B-D8E7-AF45-8820-25C68C696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952" y="1022013"/>
                <a:ext cx="862885" cy="553998"/>
              </a:xfrm>
              <a:prstGeom prst="rect">
                <a:avLst/>
              </a:prstGeom>
              <a:blipFill>
                <a:blip r:embed="rId2"/>
                <a:stretch>
                  <a:fillRect t="-13333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C0624078-15A8-F343-A9D9-6B9BBF12A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60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The SEIR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E743F3-C171-7E4F-9BAA-BAE738C38B41}"/>
                  </a:ext>
                </a:extLst>
              </p:cNvPr>
              <p:cNvSpPr txBox="1"/>
              <p:nvPr/>
            </p:nvSpPr>
            <p:spPr>
              <a:xfrm>
                <a:off x="5861469" y="2579865"/>
                <a:ext cx="4491873" cy="2926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</a:rPr>
                          <m:t>𝑑𝑆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en-US" sz="3000" b="0" i="1" smtClean="0">
                        <a:latin typeface="Cambria Math" charset="0"/>
                      </a:rPr>
                      <m:t>=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3000" b="0" i="1" smtClean="0">
                        <a:latin typeface="Cambria Math" charset="0"/>
                      </a:rPr>
                      <m:t>−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sz="3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𝑆𝐼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−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>
                    <a:latin typeface="Times" pitchFamily="2" charset="0"/>
                  </a:rPr>
                  <a:t>S</a:t>
                </a:r>
              </a:p>
              <a:p>
                <a:endParaRPr lang="en-US" sz="3000" i="1" dirty="0">
                  <a:latin typeface="Times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3000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000" i="1">
                          <a:latin typeface="Cambria Math" charset="0"/>
                        </a:rPr>
                        <m:t>=</m:t>
                      </m:r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𝑆𝐼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−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𝜎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𝐸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US" sz="3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E</m:t>
                      </m:r>
                    </m:oMath>
                  </m:oMathPara>
                </a14:m>
                <a:endParaRPr lang="en-US" sz="3000" dirty="0">
                  <a:latin typeface="Times" pitchFamily="2" charset="0"/>
                </a:endParaRPr>
              </a:p>
              <a:p>
                <a:endParaRPr lang="en-US" sz="3000" dirty="0"/>
              </a:p>
              <a:p>
                <a:endParaRPr lang="en-US" sz="3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DE743F3-C171-7E4F-9BAA-BAE738C38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469" y="2579865"/>
                <a:ext cx="4491873" cy="2926507"/>
              </a:xfrm>
              <a:prstGeom prst="rect">
                <a:avLst/>
              </a:prstGeom>
              <a:blipFill>
                <a:blip r:embed="rId3"/>
                <a:stretch>
                  <a:fillRect l="-3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417090-2102-9B49-853E-9C61418F58E3}"/>
                  </a:ext>
                </a:extLst>
              </p:cNvPr>
              <p:cNvSpPr txBox="1"/>
              <p:nvPr/>
            </p:nvSpPr>
            <p:spPr>
              <a:xfrm>
                <a:off x="5638739" y="5835987"/>
                <a:ext cx="2732320" cy="876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−</m:t>
                      </m:r>
                      <m:r>
                        <a:rPr lang="en-US" sz="3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sz="3000" b="0" i="0" dirty="0" smtClean="0"/>
                        <m:t>R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6417090-2102-9B49-853E-9C61418F5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739" y="5835987"/>
                <a:ext cx="2732320" cy="876522"/>
              </a:xfrm>
              <a:prstGeom prst="rect">
                <a:avLst/>
              </a:prstGeom>
              <a:blipFill>
                <a:blip r:embed="rId4"/>
                <a:stretch>
                  <a:fillRect t="-1429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0BA775-587F-6A41-A56F-15FCFC37E9D9}"/>
                  </a:ext>
                </a:extLst>
              </p:cNvPr>
              <p:cNvSpPr txBox="1"/>
              <p:nvPr/>
            </p:nvSpPr>
            <p:spPr>
              <a:xfrm>
                <a:off x="5988518" y="4841382"/>
                <a:ext cx="4660261" cy="6649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𝜎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𝐸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−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0BA775-587F-6A41-A56F-15FCFC37E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518" y="4841382"/>
                <a:ext cx="4660261" cy="664990"/>
              </a:xfrm>
              <a:prstGeom prst="rect">
                <a:avLst/>
              </a:prstGeom>
              <a:blipFill>
                <a:blip r:embed="rId5"/>
                <a:stretch>
                  <a:fillRect l="-2180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F4F625-6244-5741-8B5E-5EBFC0321EDB}"/>
                  </a:ext>
                </a:extLst>
              </p:cNvPr>
              <p:cNvSpPr/>
              <p:nvPr/>
            </p:nvSpPr>
            <p:spPr>
              <a:xfrm>
                <a:off x="670936" y="3177147"/>
                <a:ext cx="3220433" cy="553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000" dirty="0"/>
                  <a:t>Latent period = 1/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𝜎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9F4F625-6244-5741-8B5E-5EBFC0321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36" y="3177147"/>
                <a:ext cx="3220433" cy="553998"/>
              </a:xfrm>
              <a:prstGeom prst="rect">
                <a:avLst/>
              </a:prstGeom>
              <a:blipFill>
                <a:blip r:embed="rId6"/>
                <a:stretch>
                  <a:fillRect l="-4331"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586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EA0C2C2-C286-BE41-8782-81825C9E8410}"/>
              </a:ext>
            </a:extLst>
          </p:cNvPr>
          <p:cNvCxnSpPr/>
          <p:nvPr/>
        </p:nvCxnSpPr>
        <p:spPr>
          <a:xfrm>
            <a:off x="2832159" y="2567535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C64C616-4EEB-E244-AB6D-055B2A4806DF}"/>
              </a:ext>
            </a:extLst>
          </p:cNvPr>
          <p:cNvSpPr txBox="1"/>
          <p:nvPr/>
        </p:nvSpPr>
        <p:spPr>
          <a:xfrm>
            <a:off x="1557151" y="1997983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80B8C7-D6F3-D44F-9C96-D6D5FA019EFA}"/>
              </a:ext>
            </a:extLst>
          </p:cNvPr>
          <p:cNvSpPr txBox="1"/>
          <p:nvPr/>
        </p:nvSpPr>
        <p:spPr>
          <a:xfrm>
            <a:off x="6598307" y="2018925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5E057-74D2-6249-ADEC-DD56ECAB5D7D}"/>
              </a:ext>
            </a:extLst>
          </p:cNvPr>
          <p:cNvSpPr txBox="1"/>
          <p:nvPr/>
        </p:nvSpPr>
        <p:spPr>
          <a:xfrm>
            <a:off x="9118885" y="1997983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F14A1-F16A-0141-B1D7-545CE86BC227}"/>
              </a:ext>
            </a:extLst>
          </p:cNvPr>
          <p:cNvSpPr txBox="1"/>
          <p:nvPr/>
        </p:nvSpPr>
        <p:spPr>
          <a:xfrm>
            <a:off x="4077729" y="2018925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3C0DA-11D8-B047-9BCF-B1A9DAB43E46}"/>
              </a:ext>
            </a:extLst>
          </p:cNvPr>
          <p:cNvCxnSpPr/>
          <p:nvPr/>
        </p:nvCxnSpPr>
        <p:spPr>
          <a:xfrm>
            <a:off x="5352737" y="2567535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58B7A5-D1DD-D146-9595-86F09B62F17B}"/>
              </a:ext>
            </a:extLst>
          </p:cNvPr>
          <p:cNvCxnSpPr/>
          <p:nvPr/>
        </p:nvCxnSpPr>
        <p:spPr>
          <a:xfrm>
            <a:off x="7873315" y="2567535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3ABA1BE-21F8-1942-91A9-F83E01779F37}"/>
              </a:ext>
            </a:extLst>
          </p:cNvPr>
          <p:cNvSpPr txBox="1"/>
          <p:nvPr/>
        </p:nvSpPr>
        <p:spPr>
          <a:xfrm>
            <a:off x="1345514" y="3046947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DCFC55-768F-B94F-BCDC-04C703330F8A}"/>
              </a:ext>
            </a:extLst>
          </p:cNvPr>
          <p:cNvSpPr txBox="1"/>
          <p:nvPr/>
        </p:nvSpPr>
        <p:spPr>
          <a:xfrm>
            <a:off x="3948671" y="3059668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48FFC0-94FE-B844-8CD4-8CE8761A0F99}"/>
              </a:ext>
            </a:extLst>
          </p:cNvPr>
          <p:cNvSpPr txBox="1"/>
          <p:nvPr/>
        </p:nvSpPr>
        <p:spPr>
          <a:xfrm>
            <a:off x="6435125" y="3059668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Infectious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2B7B81-CB16-8F4F-AD0A-835C08E764AF}"/>
              </a:ext>
            </a:extLst>
          </p:cNvPr>
          <p:cNvSpPr txBox="1"/>
          <p:nvPr/>
        </p:nvSpPr>
        <p:spPr>
          <a:xfrm>
            <a:off x="8976498" y="3059668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CDC2BC-F1EA-EC47-A6D5-C36C8B16E7FD}"/>
              </a:ext>
            </a:extLst>
          </p:cNvPr>
          <p:cNvSpPr txBox="1"/>
          <p:nvPr/>
        </p:nvSpPr>
        <p:spPr>
          <a:xfrm>
            <a:off x="3085786" y="1951816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SI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9FEB17-36FC-DF49-86F1-597281621458}"/>
              </a:ext>
            </a:extLst>
          </p:cNvPr>
          <p:cNvSpPr txBox="1"/>
          <p:nvPr/>
        </p:nvSpPr>
        <p:spPr>
          <a:xfrm>
            <a:off x="8113613" y="1951816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gI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2B2EEE-6AD6-AF45-9F24-9E3F6C941F53}"/>
                  </a:ext>
                </a:extLst>
              </p:cNvPr>
              <p:cNvSpPr txBox="1"/>
              <p:nvPr/>
            </p:nvSpPr>
            <p:spPr>
              <a:xfrm>
                <a:off x="5534454" y="1951816"/>
                <a:ext cx="8628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𝜎</m:t>
                    </m:r>
                  </m:oMath>
                </a14:m>
                <a:r>
                  <a:rPr lang="en-US" sz="3000" dirty="0">
                    <a:latin typeface="Symbol" charset="2"/>
                    <a:ea typeface="Symbol" charset="2"/>
                    <a:cs typeface="Symbol" charset="2"/>
                  </a:rPr>
                  <a:t>E</a:t>
                </a:r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2B2EEE-6AD6-AF45-9F24-9E3F6C941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454" y="1951816"/>
                <a:ext cx="862885" cy="553998"/>
              </a:xfrm>
              <a:prstGeom prst="rect">
                <a:avLst/>
              </a:prstGeom>
              <a:blipFill>
                <a:blip r:embed="rId2"/>
                <a:stretch>
                  <a:fillRect t="-15909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4D6871E0-5D0B-3748-9ACE-62016C79C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The SEIR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7209C1D-7065-F44E-AF18-724DECE72E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139514"/>
                <a:ext cx="10515600" cy="165940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27209C1D-7065-F44E-AF18-724DECE72E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139514"/>
                <a:ext cx="10515600" cy="165940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354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85ECE7B-7D97-D641-8EFD-2610E2893E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0960" y="0"/>
                <a:ext cx="10515600" cy="165940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𝛽𝜎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585ECE7B-7D97-D641-8EFD-2610E2893E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0960" y="0"/>
                <a:ext cx="10515600" cy="165940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9576E6C-2792-4440-A3BA-18487CA1CB7A}"/>
              </a:ext>
            </a:extLst>
          </p:cNvPr>
          <p:cNvSpPr txBox="1"/>
          <p:nvPr/>
        </p:nvSpPr>
        <p:spPr>
          <a:xfrm>
            <a:off x="1342707" y="3244222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X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B211BF-15D8-8744-989F-3ADCDA51BC37}"/>
              </a:ext>
            </a:extLst>
          </p:cNvPr>
          <p:cNvCxnSpPr>
            <a:cxnSpLocks/>
          </p:cNvCxnSpPr>
          <p:nvPr/>
        </p:nvCxnSpPr>
        <p:spPr>
          <a:xfrm>
            <a:off x="2617715" y="3721176"/>
            <a:ext cx="56532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270B5F-0D08-6C4B-A4F2-A663669A96BE}"/>
              </a:ext>
            </a:extLst>
          </p:cNvPr>
          <p:cNvCxnSpPr>
            <a:cxnSpLocks/>
          </p:cNvCxnSpPr>
          <p:nvPr/>
        </p:nvCxnSpPr>
        <p:spPr>
          <a:xfrm>
            <a:off x="1971370" y="4259885"/>
            <a:ext cx="0" cy="55952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FC5B47-74C0-6641-AA61-A8A61F7A5D1E}"/>
              </a:ext>
            </a:extLst>
          </p:cNvPr>
          <p:cNvSpPr txBox="1"/>
          <p:nvPr/>
        </p:nvSpPr>
        <p:spPr>
          <a:xfrm>
            <a:off x="2720051" y="3159404"/>
            <a:ext cx="462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</a:t>
            </a:r>
            <a:r>
              <a:rPr lang="en-US" sz="2200" baseline="-250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ADAF6F-179C-1E48-BEBA-9E62C7C08083}"/>
              </a:ext>
            </a:extLst>
          </p:cNvPr>
          <p:cNvSpPr txBox="1"/>
          <p:nvPr/>
        </p:nvSpPr>
        <p:spPr>
          <a:xfrm>
            <a:off x="2063049" y="4226885"/>
            <a:ext cx="4629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r</a:t>
            </a:r>
            <a:r>
              <a:rPr lang="en-US" sz="2200" baseline="-25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E346DA-C9D2-7746-BC67-B4741E00DE92}"/>
                  </a:ext>
                </a:extLst>
              </p:cNvPr>
              <p:cNvSpPr txBox="1"/>
              <p:nvPr/>
            </p:nvSpPr>
            <p:spPr>
              <a:xfrm>
                <a:off x="722453" y="5219890"/>
                <a:ext cx="4478387" cy="765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/>
                  <a:t>Probability r</a:t>
                </a:r>
                <a:r>
                  <a:rPr lang="en-US" sz="3000" baseline="-25000" dirty="0"/>
                  <a:t>1</a:t>
                </a:r>
                <a:r>
                  <a:rPr lang="en-US" sz="3000" dirty="0"/>
                  <a:t> occurs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E346DA-C9D2-7746-BC67-B4741E00D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53" y="5219890"/>
                <a:ext cx="4478387" cy="765018"/>
              </a:xfrm>
              <a:prstGeom prst="rect">
                <a:avLst/>
              </a:prstGeom>
              <a:blipFill>
                <a:blip r:embed="rId3"/>
                <a:stretch>
                  <a:fillRect l="-2825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075D04C-4095-D74B-867F-3F60E31DF109}"/>
              </a:ext>
            </a:extLst>
          </p:cNvPr>
          <p:cNvSpPr txBox="1"/>
          <p:nvPr/>
        </p:nvSpPr>
        <p:spPr>
          <a:xfrm>
            <a:off x="1146812" y="2651427"/>
            <a:ext cx="1784337" cy="374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Competing Risks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64B1E4-D165-2F43-8077-4A55EC770849}"/>
              </a:ext>
            </a:extLst>
          </p:cNvPr>
          <p:cNvSpPr txBox="1"/>
          <p:nvPr/>
        </p:nvSpPr>
        <p:spPr>
          <a:xfrm>
            <a:off x="5748760" y="1917498"/>
            <a:ext cx="56484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you arrive a train station at a random time.</a:t>
            </a:r>
          </a:p>
          <a:p>
            <a:endParaRPr lang="en-US" dirty="0"/>
          </a:p>
          <a:p>
            <a:r>
              <a:rPr lang="en-US" dirty="0"/>
              <a:t>The A train comes every 15 minutes</a:t>
            </a:r>
          </a:p>
          <a:p>
            <a:endParaRPr lang="en-US" dirty="0"/>
          </a:p>
          <a:p>
            <a:r>
              <a:rPr lang="en-US" dirty="0"/>
              <a:t>The B train comes every 10 minutes.</a:t>
            </a:r>
          </a:p>
          <a:p>
            <a:endParaRPr lang="en-US" dirty="0"/>
          </a:p>
          <a:p>
            <a:r>
              <a:rPr lang="en-US" dirty="0"/>
              <a:t>What is the probability that the A train arrives first?</a:t>
            </a:r>
          </a:p>
        </p:txBody>
      </p:sp>
    </p:spTree>
    <p:extLst>
      <p:ext uri="{BB962C8B-B14F-4D97-AF65-F5344CB8AC3E}">
        <p14:creationId xmlns:p14="http://schemas.microsoft.com/office/powerpoint/2010/main" val="30250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596" y="365125"/>
            <a:ext cx="6967204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SIR Model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011845" y="2264666"/>
            <a:ext cx="16849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27883" y="1648948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SI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6837" y="1695114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6832" y="1695113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971840" y="2264666"/>
            <a:ext cx="168498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56827" y="1695113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3391" y="1581106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Symbol" charset="2"/>
                <a:ea typeface="Symbol" charset="2"/>
                <a:cs typeface="Symbol" charset="2"/>
              </a:rPr>
              <a:t>gI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17223" y="2378470"/>
            <a:ext cx="137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90864" y="2372555"/>
            <a:ext cx="1379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recovery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50070" y="3558827"/>
                <a:ext cx="3942590" cy="87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=−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𝑆𝐼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70" y="3558827"/>
                <a:ext cx="3942590" cy="879343"/>
              </a:xfrm>
              <a:prstGeom prst="rect">
                <a:avLst/>
              </a:prstGeom>
              <a:blipFill>
                <a:blip r:embed="rId2"/>
                <a:stretch>
                  <a:fillRect t="-142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27484" y="5725693"/>
                <a:ext cx="2740386" cy="87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charset="0"/>
                            </a:rPr>
                            <m:t>𝑑𝑅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 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484" y="5725693"/>
                <a:ext cx="2740386" cy="879343"/>
              </a:xfrm>
              <a:prstGeom prst="rect">
                <a:avLst/>
              </a:prstGeom>
              <a:blipFill>
                <a:blip r:embed="rId3"/>
                <a:stretch>
                  <a:fillRect t="-1429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F9ADCA-3AAE-4F43-AC02-58CE7417F22E}"/>
                  </a:ext>
                </a:extLst>
              </p:cNvPr>
              <p:cNvSpPr txBox="1"/>
              <p:nvPr/>
            </p:nvSpPr>
            <p:spPr>
              <a:xfrm>
                <a:off x="936378" y="4635688"/>
                <a:ext cx="3942590" cy="879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30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3000" b="0" i="1" smtClean="0">
                          <a:latin typeface="Cambria Math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sz="30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𝑆𝐼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−</m:t>
                      </m:r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sz="3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𝐼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F9ADCA-3AAE-4F43-AC02-58CE7417F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78" y="4635688"/>
                <a:ext cx="3942590" cy="879343"/>
              </a:xfrm>
              <a:prstGeom prst="rect">
                <a:avLst/>
              </a:prstGeom>
              <a:blipFill>
                <a:blip r:embed="rId4"/>
                <a:stretch>
                  <a:fillRect t="-142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B1DA82A-765F-7045-A45F-EF49C12D52FC}"/>
              </a:ext>
            </a:extLst>
          </p:cNvPr>
          <p:cNvSpPr txBox="1"/>
          <p:nvPr/>
        </p:nvSpPr>
        <p:spPr>
          <a:xfrm>
            <a:off x="4994715" y="4261231"/>
            <a:ext cx="6835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Which component of the model do our physical distancing interventions target?</a:t>
            </a:r>
          </a:p>
        </p:txBody>
      </p:sp>
    </p:spTree>
    <p:extLst>
      <p:ext uri="{BB962C8B-B14F-4D97-AF65-F5344CB8AC3E}">
        <p14:creationId xmlns:p14="http://schemas.microsoft.com/office/powerpoint/2010/main" val="371371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C7A36F-FD22-1544-A7B5-8035972A6109}"/>
                  </a:ext>
                </a:extLst>
              </p:cNvPr>
              <p:cNvSpPr/>
              <p:nvPr/>
            </p:nvSpPr>
            <p:spPr>
              <a:xfrm>
                <a:off x="3184840" y="1808268"/>
                <a:ext cx="5222210" cy="1370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𝛽𝜎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C7A36F-FD22-1544-A7B5-8035972A6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840" y="1808268"/>
                <a:ext cx="5222210" cy="1370503"/>
              </a:xfrm>
              <a:prstGeom prst="rect">
                <a:avLst/>
              </a:prstGeom>
              <a:blipFill>
                <a:blip r:embed="rId2"/>
                <a:stretch>
                  <a:fillRect b="-12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21989D-FC43-4D44-A976-20402EA0F477}"/>
              </a:ext>
            </a:extLst>
          </p:cNvPr>
          <p:cNvCxnSpPr/>
          <p:nvPr/>
        </p:nvCxnSpPr>
        <p:spPr>
          <a:xfrm>
            <a:off x="2797435" y="755274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EBA51E-FA32-0845-9729-5E7402FD6951}"/>
              </a:ext>
            </a:extLst>
          </p:cNvPr>
          <p:cNvSpPr txBox="1"/>
          <p:nvPr/>
        </p:nvSpPr>
        <p:spPr>
          <a:xfrm>
            <a:off x="1522427" y="185722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CFBF57-AEFE-D149-B073-FA1900ECD197}"/>
              </a:ext>
            </a:extLst>
          </p:cNvPr>
          <p:cNvSpPr txBox="1"/>
          <p:nvPr/>
        </p:nvSpPr>
        <p:spPr>
          <a:xfrm>
            <a:off x="6563583" y="206664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93698-5C1C-7A48-A9E7-D93B1CF36090}"/>
              </a:ext>
            </a:extLst>
          </p:cNvPr>
          <p:cNvSpPr txBox="1"/>
          <p:nvPr/>
        </p:nvSpPr>
        <p:spPr>
          <a:xfrm>
            <a:off x="9084161" y="185722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6A5DA7-67CA-4245-95B3-D0C8CFE72BEC}"/>
              </a:ext>
            </a:extLst>
          </p:cNvPr>
          <p:cNvSpPr txBox="1"/>
          <p:nvPr/>
        </p:nvSpPr>
        <p:spPr>
          <a:xfrm>
            <a:off x="4043005" y="206664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5C2840-ADD9-A14F-81F7-4A876B97F23F}"/>
              </a:ext>
            </a:extLst>
          </p:cNvPr>
          <p:cNvCxnSpPr/>
          <p:nvPr/>
        </p:nvCxnSpPr>
        <p:spPr>
          <a:xfrm>
            <a:off x="5318013" y="755274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44CE23-2A9C-6542-AC05-2B5B41CCF643}"/>
              </a:ext>
            </a:extLst>
          </p:cNvPr>
          <p:cNvCxnSpPr/>
          <p:nvPr/>
        </p:nvCxnSpPr>
        <p:spPr>
          <a:xfrm>
            <a:off x="7838591" y="755274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0F2149-1C05-2D4F-BC01-F0F186DAB874}"/>
              </a:ext>
            </a:extLst>
          </p:cNvPr>
          <p:cNvSpPr txBox="1"/>
          <p:nvPr/>
        </p:nvSpPr>
        <p:spPr>
          <a:xfrm>
            <a:off x="3051062" y="139555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1D06A2-F3BD-CA4C-866E-C0001329FC1D}"/>
              </a:ext>
            </a:extLst>
          </p:cNvPr>
          <p:cNvSpPr txBox="1"/>
          <p:nvPr/>
        </p:nvSpPr>
        <p:spPr>
          <a:xfrm>
            <a:off x="8229600" y="139555"/>
            <a:ext cx="71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Symbol" charset="2"/>
                <a:ea typeface="Symbol" charset="2"/>
                <a:cs typeface="Symbol" charset="2"/>
              </a:rPr>
              <a:t>g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BF113D-D0FE-C24F-946C-D63ADA9C0340}"/>
                  </a:ext>
                </a:extLst>
              </p:cNvPr>
              <p:cNvSpPr txBox="1"/>
              <p:nvPr/>
            </p:nvSpPr>
            <p:spPr>
              <a:xfrm>
                <a:off x="5499730" y="139555"/>
                <a:ext cx="8628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𝜎</m:t>
                      </m:r>
                    </m:oMath>
                  </m:oMathPara>
                </a14:m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BF113D-D0FE-C24F-946C-D63ADA9C0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730" y="139555"/>
                <a:ext cx="86288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78963-146B-B540-8925-33460C366132}"/>
              </a:ext>
            </a:extLst>
          </p:cNvPr>
          <p:cNvCxnSpPr>
            <a:stCxn id="6" idx="2"/>
          </p:cNvCxnSpPr>
          <p:nvPr/>
        </p:nvCxnSpPr>
        <p:spPr>
          <a:xfrm>
            <a:off x="2159931" y="1201385"/>
            <a:ext cx="409649" cy="37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0AE12F-0408-2A41-B996-B77E54993586}"/>
                  </a:ext>
                </a:extLst>
              </p:cNvPr>
              <p:cNvSpPr txBox="1"/>
              <p:nvPr/>
            </p:nvSpPr>
            <p:spPr>
              <a:xfrm>
                <a:off x="1978214" y="1222327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C0AE12F-0408-2A41-B996-B77E54993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214" y="1222327"/>
                <a:ext cx="416689" cy="369332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4F8347F-D85A-FE4C-B5BF-E8A8E4E0117D}"/>
              </a:ext>
            </a:extLst>
          </p:cNvPr>
          <p:cNvCxnSpPr>
            <a:cxnSpLocks/>
          </p:cNvCxnSpPr>
          <p:nvPr/>
        </p:nvCxnSpPr>
        <p:spPr>
          <a:xfrm>
            <a:off x="4680470" y="1232391"/>
            <a:ext cx="409649" cy="37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07319A-003C-7E4C-9829-1ADED6A59C28}"/>
                  </a:ext>
                </a:extLst>
              </p:cNvPr>
              <p:cNvSpPr txBox="1"/>
              <p:nvPr/>
            </p:nvSpPr>
            <p:spPr>
              <a:xfrm>
                <a:off x="4498753" y="1253333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07319A-003C-7E4C-9829-1ADED6A59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753" y="1253333"/>
                <a:ext cx="416689" cy="369332"/>
              </a:xfrm>
              <a:prstGeom prst="rect">
                <a:avLst/>
              </a:prstGeom>
              <a:blipFill>
                <a:blip r:embed="rId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4F84329-0EF1-664A-98B9-BC1C421FCDDF}"/>
              </a:ext>
            </a:extLst>
          </p:cNvPr>
          <p:cNvCxnSpPr/>
          <p:nvPr/>
        </p:nvCxnSpPr>
        <p:spPr>
          <a:xfrm>
            <a:off x="7186891" y="1232391"/>
            <a:ext cx="409649" cy="37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64BEE0-EA17-FC45-B63C-FBD3ED90EDBD}"/>
                  </a:ext>
                </a:extLst>
              </p:cNvPr>
              <p:cNvSpPr txBox="1"/>
              <p:nvPr/>
            </p:nvSpPr>
            <p:spPr>
              <a:xfrm>
                <a:off x="7005174" y="1253333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E64BEE0-EA17-FC45-B63C-FBD3ED90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5174" y="1253333"/>
                <a:ext cx="416689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0E479B-8066-4547-ADCF-CEB5BDAF2417}"/>
              </a:ext>
            </a:extLst>
          </p:cNvPr>
          <p:cNvCxnSpPr/>
          <p:nvPr/>
        </p:nvCxnSpPr>
        <p:spPr>
          <a:xfrm>
            <a:off x="9727018" y="1207033"/>
            <a:ext cx="409649" cy="37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D4ADF-6BFB-7041-8CF6-82D5AF7AA48D}"/>
                  </a:ext>
                </a:extLst>
              </p:cNvPr>
              <p:cNvSpPr txBox="1"/>
              <p:nvPr/>
            </p:nvSpPr>
            <p:spPr>
              <a:xfrm>
                <a:off x="9545301" y="1227975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66D4ADF-6BFB-7041-8CF6-82D5AF7AA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01" y="1227975"/>
                <a:ext cx="416689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20F5F7-9990-C44A-A36A-9E712F98789C}"/>
                  </a:ext>
                </a:extLst>
              </p:cNvPr>
              <p:cNvSpPr txBox="1"/>
              <p:nvPr/>
            </p:nvSpPr>
            <p:spPr>
              <a:xfrm>
                <a:off x="537652" y="5436804"/>
                <a:ext cx="7300939" cy="95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𝑃𝑟𝑜𝑏𝑎𝑏𝑖𝑙𝑖𝑡𝑦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𝑜𝑓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𝑠𝑢𝑟𝑣𝑖𝑣𝑖𝑛𝑔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𝐸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= 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ymbol" charset="2"/>
                            </a:rPr>
                            <m:t>𝜎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20F5F7-9990-C44A-A36A-9E712F987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52" y="5436804"/>
                <a:ext cx="7300939" cy="95718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6306C4-9E4C-934E-A921-6A8A6F67DA0C}"/>
                  </a:ext>
                </a:extLst>
              </p:cNvPr>
              <p:cNvSpPr txBox="1"/>
              <p:nvPr/>
            </p:nvSpPr>
            <p:spPr>
              <a:xfrm>
                <a:off x="392535" y="3410599"/>
                <a:ext cx="8288478" cy="1471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𝐷𝑢𝑟𝑎𝑡𝑖𝑜𝑛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𝑜𝑓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𝑖𝑛𝑓𝑒𝑐𝑡𝑖𝑜𝑢𝑠𝑛𝑒𝑠𝑠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ymbol" charset="2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Symbol" charset="2"/>
                              <a:ea typeface="Symbol" charset="2"/>
                              <a:cs typeface="Symbol" charset="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Cambria" charset="0"/>
                              <a:ea typeface="Cambria" charset="0"/>
                              <a:cs typeface="Cambria" charset="0"/>
                            </a:rPr>
                            <m:t> 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>
                  <a:latin typeface="Cambria" charset="0"/>
                  <a:ea typeface="Cambria" charset="0"/>
                  <a:cs typeface="Cambria" charset="0"/>
                </a:endParaRPr>
              </a:p>
              <a:p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6306C4-9E4C-934E-A921-6A8A6F67D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35" y="3410599"/>
                <a:ext cx="8288478" cy="14713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50B8C0-FBA9-514C-AF9E-3C057BFEB6E1}"/>
                  </a:ext>
                </a:extLst>
              </p:cNvPr>
              <p:cNvSpPr txBox="1"/>
              <p:nvPr/>
            </p:nvSpPr>
            <p:spPr>
              <a:xfrm>
                <a:off x="445212" y="4355924"/>
                <a:ext cx="8940460" cy="1515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𝑆𝐼𝑅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𝑑𝑒𝑚𝑜𝑔𝑟𝑎𝑝h𝑦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Symbol" charset="2"/>
                              <a:ea typeface="Symbol" charset="2"/>
                              <a:cs typeface="Symbol" charset="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Cambria" charset="0"/>
                              <a:ea typeface="Cambria" charset="0"/>
                              <a:cs typeface="Cambria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charset="0"/>
                  <a:ea typeface="Cambria" charset="0"/>
                  <a:cs typeface="Cambria" charset="0"/>
                </a:endParaRPr>
              </a:p>
              <a:p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50B8C0-FBA9-514C-AF9E-3C057BFE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12" y="4355924"/>
                <a:ext cx="8940460" cy="15157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316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C7A36F-FD22-1544-A7B5-8035972A6109}"/>
                  </a:ext>
                </a:extLst>
              </p:cNvPr>
              <p:cNvSpPr/>
              <p:nvPr/>
            </p:nvSpPr>
            <p:spPr>
              <a:xfrm>
                <a:off x="3057519" y="0"/>
                <a:ext cx="5222210" cy="1370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𝛽𝜎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C7A36F-FD22-1544-A7B5-8035972A6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19" y="0"/>
                <a:ext cx="5222210" cy="1370503"/>
              </a:xfrm>
              <a:prstGeom prst="rect">
                <a:avLst/>
              </a:prstGeom>
              <a:blipFill>
                <a:blip r:embed="rId2"/>
                <a:stretch>
                  <a:fillRect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20F5F7-9990-C44A-A36A-9E712F98789C}"/>
                  </a:ext>
                </a:extLst>
              </p:cNvPr>
              <p:cNvSpPr txBox="1"/>
              <p:nvPr/>
            </p:nvSpPr>
            <p:spPr>
              <a:xfrm>
                <a:off x="2144648" y="2380161"/>
                <a:ext cx="7300939" cy="95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𝑃𝑟𝑜𝑏𝑎𝑏𝑖𝑙𝑖𝑡𝑦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𝑜𝑓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𝑠𝑢𝑟𝑣𝑖𝑣𝑖𝑛𝑔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𝐸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= 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ymbol" charset="2"/>
                            </a:rPr>
                            <m:t>𝜎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20F5F7-9990-C44A-A36A-9E712F987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648" y="2380161"/>
                <a:ext cx="7300939" cy="957185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50B8C0-FBA9-514C-AF9E-3C057BFEB6E1}"/>
                  </a:ext>
                </a:extLst>
              </p:cNvPr>
              <p:cNvSpPr txBox="1"/>
              <p:nvPr/>
            </p:nvSpPr>
            <p:spPr>
              <a:xfrm>
                <a:off x="1799391" y="1488317"/>
                <a:ext cx="8940460" cy="1515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𝑆𝐼𝑅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𝑑𝑒𝑚𝑜𝑔𝑟𝑎𝑝h𝑦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Symbol" charset="2"/>
                              <a:ea typeface="Symbol" charset="2"/>
                              <a:cs typeface="Symbol" charset="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Cambria" charset="0"/>
                              <a:ea typeface="Cambria" charset="0"/>
                              <a:cs typeface="Cambria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charset="0"/>
                  <a:ea typeface="Cambria" charset="0"/>
                  <a:cs typeface="Cambria" charset="0"/>
                </a:endParaRPr>
              </a:p>
              <a:p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50B8C0-FBA9-514C-AF9E-3C057BFE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91" y="1488317"/>
                <a:ext cx="8940460" cy="1515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8484A5-9220-7843-B28C-D5C5CDE927B7}"/>
                  </a:ext>
                </a:extLst>
              </p:cNvPr>
              <p:cNvSpPr txBox="1"/>
              <p:nvPr/>
            </p:nvSpPr>
            <p:spPr>
              <a:xfrm>
                <a:off x="3578565" y="3520655"/>
                <a:ext cx="6063791" cy="3191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 &gt;&gt;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,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charset="2"/>
                          </a:rPr>
                          <m:t>𝜎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≈1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Example: Latent period for measles ~ 7 days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𝜎</m:t>
                    </m:r>
                  </m:oMath>
                </a14:m>
                <a:r>
                  <a:rPr lang="en-US" sz="2400" dirty="0"/>
                  <a:t> = (1/7 days) = 1/week = 52/year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charset="2"/>
                          </a:rPr>
                          <m:t>52/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ymbol" charset="2"/>
                          </a:rPr>
                          <m:t>𝑦𝑟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𝑦𝑒𝑎𝑟𝑠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52/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𝑦𝑟</m:t>
                        </m:r>
                      </m:den>
                    </m:f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52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0.14+52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=0.997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8484A5-9220-7843-B28C-D5C5CDE92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8565" y="3520655"/>
                <a:ext cx="6063791" cy="3191451"/>
              </a:xfrm>
              <a:prstGeom prst="rect">
                <a:avLst/>
              </a:prstGeom>
              <a:blipFill>
                <a:blip r:embed="rId5"/>
                <a:stretch>
                  <a:fillRect l="-1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58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C7A36F-FD22-1544-A7B5-8035972A6109}"/>
                  </a:ext>
                </a:extLst>
              </p:cNvPr>
              <p:cNvSpPr/>
              <p:nvPr/>
            </p:nvSpPr>
            <p:spPr>
              <a:xfrm>
                <a:off x="3057519" y="0"/>
                <a:ext cx="5222210" cy="13705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𝛽𝜎</m:t>
                          </m:r>
                        </m:num>
                        <m:den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)(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C7A36F-FD22-1544-A7B5-8035972A6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519" y="0"/>
                <a:ext cx="5222210" cy="1370503"/>
              </a:xfrm>
              <a:prstGeom prst="rect">
                <a:avLst/>
              </a:prstGeom>
              <a:blipFill>
                <a:blip r:embed="rId2"/>
                <a:stretch>
                  <a:fillRect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20F5F7-9990-C44A-A36A-9E712F98789C}"/>
                  </a:ext>
                </a:extLst>
              </p:cNvPr>
              <p:cNvSpPr txBox="1"/>
              <p:nvPr/>
            </p:nvSpPr>
            <p:spPr>
              <a:xfrm>
                <a:off x="2144648" y="2380161"/>
                <a:ext cx="7300939" cy="95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𝑃𝑟𝑜𝑏𝑎𝑏𝑖𝑙𝑖𝑡𝑦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𝑜𝑓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𝑠𝑢𝑟𝑣𝑖𝑣𝑖𝑛𝑔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𝐸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= </m:t>
                      </m:r>
                      <m:f>
                        <m:f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ymbol" charset="2"/>
                            </a:rPr>
                            <m:t>𝜎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820F5F7-9990-C44A-A36A-9E712F987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648" y="2380161"/>
                <a:ext cx="7300939" cy="957185"/>
              </a:xfrm>
              <a:prstGeom prst="rect">
                <a:avLst/>
              </a:prstGeom>
              <a:blipFill>
                <a:blip r:embed="rId3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50B8C0-FBA9-514C-AF9E-3C057BFEB6E1}"/>
                  </a:ext>
                </a:extLst>
              </p:cNvPr>
              <p:cNvSpPr txBox="1"/>
              <p:nvPr/>
            </p:nvSpPr>
            <p:spPr>
              <a:xfrm>
                <a:off x="1799391" y="1488317"/>
                <a:ext cx="8940460" cy="1515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𝑆𝐼𝑅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𝑤𝑖𝑡h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𝑑𝑒𝑚𝑜𝑔𝑟𝑎𝑝h𝑦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Symbol" charset="2"/>
                              <a:ea typeface="Symbol" charset="2"/>
                              <a:cs typeface="Symbol" charset="2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latin typeface="Cambria" charset="0"/>
                              <a:ea typeface="Cambria" charset="0"/>
                              <a:cs typeface="Cambria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800" dirty="0">
                  <a:latin typeface="Cambria" charset="0"/>
                  <a:ea typeface="Cambria" charset="0"/>
                  <a:cs typeface="Cambria" charset="0"/>
                </a:endParaRPr>
              </a:p>
              <a:p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450B8C0-FBA9-514C-AF9E-3C057BFE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91" y="1488317"/>
                <a:ext cx="8940460" cy="1515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8484A5-9220-7843-B28C-D5C5CDE927B7}"/>
                  </a:ext>
                </a:extLst>
              </p:cNvPr>
              <p:cNvSpPr txBox="1"/>
              <p:nvPr/>
            </p:nvSpPr>
            <p:spPr>
              <a:xfrm>
                <a:off x="1799391" y="3520655"/>
                <a:ext cx="784296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Tuberculosis: among people who are infected, only 10% ever develop active TB, 90% remain latent (in E).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estimate that without treatment, people with active TB infect 10 people per year and are infections for 2 years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28484A5-9220-7843-B28C-D5C5CDE92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391" y="3520655"/>
                <a:ext cx="7842965" cy="3108543"/>
              </a:xfrm>
              <a:prstGeom prst="rect">
                <a:avLst/>
              </a:prstGeom>
              <a:blipFill>
                <a:blip r:embed="rId5"/>
                <a:stretch>
                  <a:fillRect l="-1294" t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87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73BF-687C-5445-9691-25CBE95B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Why use SEIR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3E99C-50B2-E242-898A-CFDFC1FA7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latent period</a:t>
            </a:r>
          </a:p>
          <a:p>
            <a:r>
              <a:rPr lang="en-US" dirty="0"/>
              <a:t>Interventions</a:t>
            </a:r>
          </a:p>
          <a:p>
            <a:r>
              <a:rPr lang="en-US" dirty="0"/>
              <a:t>Growth Rate</a:t>
            </a:r>
          </a:p>
        </p:txBody>
      </p:sp>
    </p:spTree>
    <p:extLst>
      <p:ext uri="{BB962C8B-B14F-4D97-AF65-F5344CB8AC3E}">
        <p14:creationId xmlns:p14="http://schemas.microsoft.com/office/powerpoint/2010/main" val="1617297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25103-6C2C-F04E-A207-D4AE2E404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66" y="-14416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Interventions targeting latent period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FCC1DC-AD4F-6C4C-99AB-04511E6E8F0E}"/>
              </a:ext>
            </a:extLst>
          </p:cNvPr>
          <p:cNvCxnSpPr/>
          <p:nvPr/>
        </p:nvCxnSpPr>
        <p:spPr>
          <a:xfrm>
            <a:off x="2693262" y="3799541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7D8BB60-3745-1943-917A-4956943B64F0}"/>
              </a:ext>
            </a:extLst>
          </p:cNvPr>
          <p:cNvSpPr txBox="1"/>
          <p:nvPr/>
        </p:nvSpPr>
        <p:spPr>
          <a:xfrm>
            <a:off x="1418254" y="3229989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237C8-BDD9-E54B-8EC7-AF8F22956C0C}"/>
              </a:ext>
            </a:extLst>
          </p:cNvPr>
          <p:cNvSpPr txBox="1"/>
          <p:nvPr/>
        </p:nvSpPr>
        <p:spPr>
          <a:xfrm>
            <a:off x="6459410" y="3250931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0FC07-8B73-194C-9049-6C677FEC9215}"/>
              </a:ext>
            </a:extLst>
          </p:cNvPr>
          <p:cNvSpPr txBox="1"/>
          <p:nvPr/>
        </p:nvSpPr>
        <p:spPr>
          <a:xfrm>
            <a:off x="8979988" y="3229989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766CA0-19B4-EB43-A6F8-7AC7C9B90E47}"/>
              </a:ext>
            </a:extLst>
          </p:cNvPr>
          <p:cNvSpPr txBox="1"/>
          <p:nvPr/>
        </p:nvSpPr>
        <p:spPr>
          <a:xfrm>
            <a:off x="3938832" y="3250931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5E3F80-ED3E-EC4A-8EED-5162ECB61BFF}"/>
              </a:ext>
            </a:extLst>
          </p:cNvPr>
          <p:cNvCxnSpPr/>
          <p:nvPr/>
        </p:nvCxnSpPr>
        <p:spPr>
          <a:xfrm>
            <a:off x="5213840" y="3799541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429DAD-C63B-B643-B396-7DB54EF44C8F}"/>
              </a:ext>
            </a:extLst>
          </p:cNvPr>
          <p:cNvCxnSpPr/>
          <p:nvPr/>
        </p:nvCxnSpPr>
        <p:spPr>
          <a:xfrm>
            <a:off x="7734418" y="3799541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F02C6A-6E90-5B49-87D3-B54FDF9816BD}"/>
              </a:ext>
            </a:extLst>
          </p:cNvPr>
          <p:cNvSpPr txBox="1"/>
          <p:nvPr/>
        </p:nvSpPr>
        <p:spPr>
          <a:xfrm>
            <a:off x="2946889" y="3183822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222069-228F-7041-9A8B-110403F398C7}"/>
              </a:ext>
            </a:extLst>
          </p:cNvPr>
          <p:cNvSpPr txBox="1"/>
          <p:nvPr/>
        </p:nvSpPr>
        <p:spPr>
          <a:xfrm>
            <a:off x="8125427" y="3183822"/>
            <a:ext cx="71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Symbol" charset="2"/>
                <a:ea typeface="Symbol" charset="2"/>
                <a:cs typeface="Symbol" charset="2"/>
              </a:rPr>
              <a:t>g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564571-4676-3D43-8955-6E124DA463DF}"/>
                  </a:ext>
                </a:extLst>
              </p:cNvPr>
              <p:cNvSpPr txBox="1"/>
              <p:nvPr/>
            </p:nvSpPr>
            <p:spPr>
              <a:xfrm>
                <a:off x="5395557" y="3183822"/>
                <a:ext cx="8628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ymbol" charset="2"/>
                        </a:rPr>
                        <m:t>𝜎</m:t>
                      </m:r>
                    </m:oMath>
                  </m:oMathPara>
                </a14:m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564571-4676-3D43-8955-6E124DA46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57" y="3183822"/>
                <a:ext cx="86288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BB32AD-E093-154B-A587-67FC7A22CDCA}"/>
              </a:ext>
            </a:extLst>
          </p:cNvPr>
          <p:cNvCxnSpPr>
            <a:stCxn id="5" idx="2"/>
          </p:cNvCxnSpPr>
          <p:nvPr/>
        </p:nvCxnSpPr>
        <p:spPr>
          <a:xfrm>
            <a:off x="2055758" y="4245652"/>
            <a:ext cx="409649" cy="37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4675C6-2424-3F43-89B9-A504B28C2DB5}"/>
                  </a:ext>
                </a:extLst>
              </p:cNvPr>
              <p:cNvSpPr txBox="1"/>
              <p:nvPr/>
            </p:nvSpPr>
            <p:spPr>
              <a:xfrm>
                <a:off x="1874041" y="4266594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4675C6-2424-3F43-89B9-A504B28C2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041" y="4266594"/>
                <a:ext cx="416689" cy="369332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410D70-DFE1-2441-84D7-42CEA6E87750}"/>
              </a:ext>
            </a:extLst>
          </p:cNvPr>
          <p:cNvCxnSpPr>
            <a:cxnSpLocks/>
          </p:cNvCxnSpPr>
          <p:nvPr/>
        </p:nvCxnSpPr>
        <p:spPr>
          <a:xfrm>
            <a:off x="4576297" y="4276658"/>
            <a:ext cx="409649" cy="37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DB720A-2506-2043-A484-3D08359E45F2}"/>
                  </a:ext>
                </a:extLst>
              </p:cNvPr>
              <p:cNvSpPr txBox="1"/>
              <p:nvPr/>
            </p:nvSpPr>
            <p:spPr>
              <a:xfrm>
                <a:off x="4394580" y="4297600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DB720A-2506-2043-A484-3D08359E4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580" y="4297600"/>
                <a:ext cx="416689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0D69658-ACA5-9346-B769-716BBFDCB4AE}"/>
              </a:ext>
            </a:extLst>
          </p:cNvPr>
          <p:cNvCxnSpPr/>
          <p:nvPr/>
        </p:nvCxnSpPr>
        <p:spPr>
          <a:xfrm>
            <a:off x="7082718" y="4276658"/>
            <a:ext cx="409649" cy="37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FF67B6-0835-1241-8161-917FF6BACBBB}"/>
                  </a:ext>
                </a:extLst>
              </p:cNvPr>
              <p:cNvSpPr txBox="1"/>
              <p:nvPr/>
            </p:nvSpPr>
            <p:spPr>
              <a:xfrm>
                <a:off x="6901001" y="4297600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5FF67B6-0835-1241-8161-917FF6BAC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1001" y="4297600"/>
                <a:ext cx="416689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63E31A-61AD-474A-9363-D53AF581E472}"/>
              </a:ext>
            </a:extLst>
          </p:cNvPr>
          <p:cNvCxnSpPr/>
          <p:nvPr/>
        </p:nvCxnSpPr>
        <p:spPr>
          <a:xfrm>
            <a:off x="9622845" y="4251300"/>
            <a:ext cx="409649" cy="3727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6B3560-7F49-D542-8F9C-734A8ABD732B}"/>
                  </a:ext>
                </a:extLst>
              </p:cNvPr>
              <p:cNvSpPr txBox="1"/>
              <p:nvPr/>
            </p:nvSpPr>
            <p:spPr>
              <a:xfrm>
                <a:off x="9441128" y="4272242"/>
                <a:ext cx="4166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6B3560-7F49-D542-8F9C-734A8ABD7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128" y="4272242"/>
                <a:ext cx="416689" cy="369332"/>
              </a:xfrm>
              <a:prstGeom prst="rect">
                <a:avLst/>
              </a:prstGeom>
              <a:blipFill>
                <a:blip r:embed="rId6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CA58E41E-9E28-0749-9BAC-9102F9C88E5F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5400000" flipH="1" flipV="1">
            <a:off x="7086443" y="719882"/>
            <a:ext cx="20942" cy="5041156"/>
          </a:xfrm>
          <a:prstGeom prst="curvedConnector3">
            <a:avLst>
              <a:gd name="adj1" fmla="val 5005229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2DD8E848-5259-4942-AA12-977CC2F26BB7}"/>
              </a:ext>
            </a:extLst>
          </p:cNvPr>
          <p:cNvCxnSpPr>
            <a:cxnSpLocks/>
            <a:stCxn id="8" idx="0"/>
            <a:endCxn id="5" idx="0"/>
          </p:cNvCxnSpPr>
          <p:nvPr/>
        </p:nvCxnSpPr>
        <p:spPr>
          <a:xfrm rot="16200000" flipV="1">
            <a:off x="3305576" y="1980171"/>
            <a:ext cx="20942" cy="2520578"/>
          </a:xfrm>
          <a:prstGeom prst="curvedConnector3">
            <a:avLst>
              <a:gd name="adj1" fmla="val 4728875"/>
            </a:avLst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BFE790-7807-5E4B-A941-D445DFF39A0C}"/>
              </a:ext>
            </a:extLst>
          </p:cNvPr>
          <p:cNvSpPr txBox="1"/>
          <p:nvPr/>
        </p:nvSpPr>
        <p:spPr>
          <a:xfrm>
            <a:off x="3685838" y="1732186"/>
            <a:ext cx="24101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0070C0"/>
                </a:solidFill>
              </a:rPr>
              <a:t>Prophylaxis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DB4C438-FDEB-B64B-A72A-4F12F366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787" y="5265314"/>
            <a:ext cx="10515600" cy="1444422"/>
          </a:xfrm>
        </p:spPr>
        <p:txBody>
          <a:bodyPr>
            <a:normAutofit/>
          </a:bodyPr>
          <a:lstStyle/>
          <a:p>
            <a:r>
              <a:rPr lang="en-US" dirty="0"/>
              <a:t>Used widely for TB, HIV, other infections</a:t>
            </a:r>
          </a:p>
          <a:p>
            <a:r>
              <a:rPr lang="en-US" dirty="0"/>
              <a:t>Under evaluation now for household contacts of Covid-19 patients</a:t>
            </a:r>
          </a:p>
        </p:txBody>
      </p:sp>
    </p:spTree>
    <p:extLst>
      <p:ext uri="{BB962C8B-B14F-4D97-AF65-F5344CB8AC3E}">
        <p14:creationId xmlns:p14="http://schemas.microsoft.com/office/powerpoint/2010/main" val="98117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37C8-7573-6340-A56C-8FB777766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53" y="-28305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How effective do interventions need to be?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DAEABC-E50D-F043-BF30-BEAAB737E287}"/>
                  </a:ext>
                </a:extLst>
              </p:cNvPr>
              <p:cNvSpPr/>
              <p:nvPr/>
            </p:nvSpPr>
            <p:spPr>
              <a:xfrm>
                <a:off x="196771" y="1042506"/>
                <a:ext cx="11354764" cy="7672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/>
                  <a:t> =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𝐷𝑝</m:t>
                    </m:r>
                  </m:oMath>
                </a14:m>
                <a:endParaRPr lang="en-US" sz="3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where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prop</m:t>
                      </m:r>
                      <m:r>
                        <m:rPr>
                          <m:sty m:val="p"/>
                        </m:rPr>
                        <a:rPr lang="en-US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or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tion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of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latent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infections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that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reach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infectious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state</m:t>
                      </m:r>
                      <m:r>
                        <a:rPr lang="en-US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000" b="0" dirty="0">
                  <a:ea typeface="Cambria Math" panose="02040503050406030204" pitchFamily="18" charset="0"/>
                </a:endParaRPr>
              </a:p>
              <a:p>
                <a:endParaRPr lang="en-US" sz="3000" dirty="0">
                  <a:ea typeface="Cambria Math" panose="02040503050406030204" pitchFamily="18" charset="0"/>
                </a:endParaRPr>
              </a:p>
              <a:p>
                <a:r>
                  <a:rPr lang="en-US" sz="3000" dirty="0">
                    <a:ea typeface="Cambria Math" panose="02040503050406030204" pitchFamily="18" charset="0"/>
                  </a:rPr>
                  <a:t>Suppose for SARS-CoV-2,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/>
                  <a:t> = 2.5. How effective would prophylaxis need to be to avert epidemics?</a:t>
                </a:r>
              </a:p>
              <a:p>
                <a:endParaRPr lang="en-US" sz="3000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𝐷𝑝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=2.5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𝑤h𝑒𝑛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</m:t>
                    </m:r>
                  </m:oMath>
                </a14:m>
                <a:r>
                  <a:rPr lang="en-US" sz="3000" b="0" dirty="0">
                    <a:ea typeface="Cambria Math" panose="02040503050406030204" pitchFamily="18" charset="0"/>
                  </a:rPr>
                  <a:t>, so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30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3000" b="0" dirty="0">
                    <a:ea typeface="Cambria Math" panose="02040503050406030204" pitchFamily="18" charset="0"/>
                  </a:rPr>
                  <a:t> 2.5</a:t>
                </a:r>
              </a:p>
              <a:p>
                <a:r>
                  <a:rPr lang="en-US" sz="3000" dirty="0">
                    <a:ea typeface="Cambria Math" panose="02040503050406030204" pitchFamily="18" charset="0"/>
                  </a:rPr>
                  <a:t>Need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000" dirty="0">
                    <a:ea typeface="Cambria Math" panose="02040503050406030204" pitchFamily="18" charset="0"/>
                  </a:rPr>
                  <a:t>&lt; 1</a:t>
                </a:r>
              </a:p>
              <a:p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𝐷𝑝</m:t>
                    </m:r>
                  </m:oMath>
                </a14:m>
                <a:r>
                  <a:rPr lang="en-US" sz="3000" b="0" dirty="0">
                    <a:ea typeface="Cambria Math" panose="02040503050406030204" pitchFamily="18" charset="0"/>
                  </a:rPr>
                  <a:t> &lt; 1, so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2.5</m:t>
                    </m:r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&lt;1. </m:t>
                    </m:r>
                  </m:oMath>
                </a14:m>
                <a:endParaRPr lang="en-US" sz="3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2.5</m:t>
                        </m:r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=0.40</m:t>
                    </m:r>
                  </m:oMath>
                </a14:m>
                <a:r>
                  <a:rPr lang="en-US" sz="3000" b="0" dirty="0">
                    <a:ea typeface="Cambria Math" panose="02040503050406030204" pitchFamily="18" charset="0"/>
                  </a:rPr>
                  <a:t>. </a:t>
                </a:r>
              </a:p>
              <a:p>
                <a:r>
                  <a:rPr lang="en-US" sz="3000" dirty="0">
                    <a:ea typeface="Cambria Math" panose="02040503050406030204" pitchFamily="18" charset="0"/>
                  </a:rPr>
                  <a:t>Need intervention to reduce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000" b="0" dirty="0">
                    <a:ea typeface="Cambria Math" panose="02040503050406030204" pitchFamily="18" charset="0"/>
                  </a:rPr>
                  <a:t> </a:t>
                </a:r>
                <a:r>
                  <a:rPr lang="en-US" sz="3000" dirty="0">
                    <a:ea typeface="Cambria Math" panose="02040503050406030204" pitchFamily="18" charset="0"/>
                  </a:rPr>
                  <a:t>by 60%</a:t>
                </a:r>
                <a:endParaRPr lang="en-US" sz="3000" b="0" dirty="0">
                  <a:ea typeface="Cambria Math" panose="02040503050406030204" pitchFamily="18" charset="0"/>
                </a:endParaRPr>
              </a:p>
              <a:p>
                <a:endParaRPr lang="en-US" sz="3000" b="0" dirty="0">
                  <a:ea typeface="Cambria Math" panose="02040503050406030204" pitchFamily="18" charset="0"/>
                </a:endParaRPr>
              </a:p>
              <a:p>
                <a:endParaRPr lang="en-US" sz="3000" b="0" dirty="0">
                  <a:ea typeface="Cambria Math" panose="02040503050406030204" pitchFamily="18" charset="0"/>
                </a:endParaRPr>
              </a:p>
              <a:p>
                <a:endParaRPr lang="en-US" sz="3000" b="0" dirty="0">
                  <a:ea typeface="Cambria Math" panose="02040503050406030204" pitchFamily="18" charset="0"/>
                </a:endParaRPr>
              </a:p>
              <a:p>
                <a:endParaRPr lang="en-US" sz="3000" dirty="0"/>
              </a:p>
              <a:p>
                <a:endParaRPr lang="en-US" sz="3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DAEABC-E50D-F043-BF30-BEAAB737E2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71" y="1042506"/>
                <a:ext cx="11354764" cy="7672165"/>
              </a:xfrm>
              <a:prstGeom prst="rect">
                <a:avLst/>
              </a:prstGeom>
              <a:blipFill>
                <a:blip r:embed="rId2"/>
                <a:stretch>
                  <a:fillRect l="-1116" t="-826" r="-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17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B414-F88A-794F-9A2A-657C6747E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Growth Rate More Accurately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76625-E9B6-104A-8DFC-63495201D165}"/>
              </a:ext>
            </a:extLst>
          </p:cNvPr>
          <p:cNvSpPr txBox="1"/>
          <p:nvPr/>
        </p:nvSpPr>
        <p:spPr>
          <a:xfrm>
            <a:off x="2687015" y="1761609"/>
            <a:ext cx="718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SEIR Model with R</a:t>
            </a:r>
            <a:r>
              <a:rPr lang="en-US" baseline="-25000" dirty="0"/>
              <a:t>0 </a:t>
            </a:r>
            <a:r>
              <a:rPr lang="en-US" dirty="0"/>
              <a:t>= 2.5, Latent Period = 4, Infectious Period = 5 </a:t>
            </a:r>
            <a:endParaRPr lang="en-US" baseline="-250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4E669D-8E1A-544A-B952-C9DD352D9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85" y="2201862"/>
            <a:ext cx="7581900" cy="4546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B854B-5A04-404D-96BA-9F2AB78D51CA}"/>
              </a:ext>
            </a:extLst>
          </p:cNvPr>
          <p:cNvSpPr txBox="1"/>
          <p:nvPr/>
        </p:nvSpPr>
        <p:spPr>
          <a:xfrm>
            <a:off x="7824487" y="2861841"/>
            <a:ext cx="145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cases</a:t>
            </a:r>
          </a:p>
        </p:txBody>
      </p:sp>
    </p:spTree>
    <p:extLst>
      <p:ext uri="{BB962C8B-B14F-4D97-AF65-F5344CB8AC3E}">
        <p14:creationId xmlns:p14="http://schemas.microsoft.com/office/powerpoint/2010/main" val="90503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227DF-5299-1648-8AAA-83A4A97E7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Modeling Growth Rate More Accurately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682F94-032D-0D40-9B33-246B0517503C}"/>
              </a:ext>
            </a:extLst>
          </p:cNvPr>
          <p:cNvSpPr txBox="1"/>
          <p:nvPr/>
        </p:nvSpPr>
        <p:spPr>
          <a:xfrm>
            <a:off x="2700760" y="1510016"/>
            <a:ext cx="718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SEIR Model with R</a:t>
            </a:r>
            <a:r>
              <a:rPr lang="en-US" baseline="-25000" dirty="0"/>
              <a:t>0 </a:t>
            </a:r>
            <a:r>
              <a:rPr lang="en-US" dirty="0"/>
              <a:t>= 2.5, Latent Period = 4, Infectious Period = 5</a:t>
            </a:r>
          </a:p>
          <a:p>
            <a:r>
              <a:rPr lang="en-US" dirty="0"/>
              <a:t>SIR Model with R</a:t>
            </a:r>
            <a:r>
              <a:rPr lang="en-US" baseline="-25000" dirty="0"/>
              <a:t>0 </a:t>
            </a:r>
            <a:r>
              <a:rPr lang="en-US" dirty="0"/>
              <a:t>= 2.5, Infectious Period = 5</a:t>
            </a:r>
            <a:endParaRPr lang="en-US" baseline="-25000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22B768-B55B-CB4A-8FA9-0BD2C5003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788" y="2311400"/>
            <a:ext cx="7581900" cy="4546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578F36-7FD9-174D-826A-50C8345EB9F2}"/>
              </a:ext>
            </a:extLst>
          </p:cNvPr>
          <p:cNvSpPr txBox="1"/>
          <p:nvPr/>
        </p:nvSpPr>
        <p:spPr>
          <a:xfrm>
            <a:off x="7396223" y="3429000"/>
            <a:ext cx="1458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&gt;8,000 cases</a:t>
            </a:r>
          </a:p>
        </p:txBody>
      </p:sp>
    </p:spTree>
    <p:extLst>
      <p:ext uri="{BB962C8B-B14F-4D97-AF65-F5344CB8AC3E}">
        <p14:creationId xmlns:p14="http://schemas.microsoft.com/office/powerpoint/2010/main" val="20321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CCEB6-5055-6745-97CC-2DDEF7717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-15385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Distribution times in compartmental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F24DE-88AC-6344-8B39-4D71B20C7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202199"/>
            <a:ext cx="4709805" cy="372904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C5B775-4958-794F-8764-5DB8FCF0E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991"/>
          <a:stretch/>
        </p:blipFill>
        <p:spPr>
          <a:xfrm>
            <a:off x="5560540" y="875795"/>
            <a:ext cx="6055325" cy="164498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5E450DA-3DA5-2B4A-A8F7-39580B41C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550" y="2857672"/>
            <a:ext cx="3949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40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BBB1033-85B5-E143-88EE-60347E05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47" y="0"/>
            <a:ext cx="601439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B7B722-0284-4448-A3CB-6B28D26AEAA7}"/>
              </a:ext>
            </a:extLst>
          </p:cNvPr>
          <p:cNvSpPr txBox="1"/>
          <p:nvPr/>
        </p:nvSpPr>
        <p:spPr>
          <a:xfrm>
            <a:off x="7092778" y="3155262"/>
            <a:ext cx="5008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Incubation periods typically follow log-normal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65400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28540B5-8F4B-3B40-AB6C-5865BBA8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03" y="263536"/>
            <a:ext cx="9799594" cy="6594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9F4FC0-EC87-7F41-A6B2-4760A3A972F6}"/>
                  </a:ext>
                </a:extLst>
              </p:cNvPr>
              <p:cNvSpPr txBox="1"/>
              <p:nvPr/>
            </p:nvSpPr>
            <p:spPr>
              <a:xfrm>
                <a:off x="5104436" y="2960474"/>
                <a:ext cx="4247909" cy="1491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𝑑𝑎𝑦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9F4FC0-EC87-7F41-A6B2-4760A3A97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436" y="2960474"/>
                <a:ext cx="4247909" cy="14910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349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8449BB-AA48-6C43-859D-6E7BD2FDE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742" y="0"/>
            <a:ext cx="9992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03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6DB0-448C-BC44-8A0B-F80DAC0A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Distribution times in compartmental models</a:t>
            </a:r>
            <a:endParaRPr lang="en-US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BEE4139-FF27-DC42-A684-64392E939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185" y="2346531"/>
            <a:ext cx="3949700" cy="29591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BE9C4F-F371-7147-8B83-13342E7D1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06" y="1921916"/>
            <a:ext cx="6350763" cy="38083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F3E229-C75D-DD46-BD4A-56135DE37016}"/>
              </a:ext>
            </a:extLst>
          </p:cNvPr>
          <p:cNvSpPr txBox="1"/>
          <p:nvPr/>
        </p:nvSpPr>
        <p:spPr>
          <a:xfrm>
            <a:off x="3628767" y="6155256"/>
            <a:ext cx="856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can be problems with using this distribution?</a:t>
            </a:r>
          </a:p>
        </p:txBody>
      </p:sp>
    </p:spTree>
    <p:extLst>
      <p:ext uri="{BB962C8B-B14F-4D97-AF65-F5344CB8AC3E}">
        <p14:creationId xmlns:p14="http://schemas.microsoft.com/office/powerpoint/2010/main" val="16356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1F3A8F-25D3-5045-92D1-7188AA1A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Distribution times in compartmental models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CE1702A-B297-9545-AFFB-B30858592928}"/>
              </a:ext>
            </a:extLst>
          </p:cNvPr>
          <p:cNvCxnSpPr/>
          <p:nvPr/>
        </p:nvCxnSpPr>
        <p:spPr>
          <a:xfrm>
            <a:off x="2756172" y="2306407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AE6E8E-FCA7-7A43-A726-E770A076E97C}"/>
              </a:ext>
            </a:extLst>
          </p:cNvPr>
          <p:cNvSpPr txBox="1"/>
          <p:nvPr/>
        </p:nvSpPr>
        <p:spPr>
          <a:xfrm>
            <a:off x="1481164" y="1736855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5B90F-C0D8-9448-B22C-CFD28B7E1783}"/>
              </a:ext>
            </a:extLst>
          </p:cNvPr>
          <p:cNvSpPr txBox="1"/>
          <p:nvPr/>
        </p:nvSpPr>
        <p:spPr>
          <a:xfrm>
            <a:off x="6522320" y="1757797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0CD46-6C8F-AE4E-9B4B-A29A7D554F85}"/>
              </a:ext>
            </a:extLst>
          </p:cNvPr>
          <p:cNvSpPr txBox="1"/>
          <p:nvPr/>
        </p:nvSpPr>
        <p:spPr>
          <a:xfrm>
            <a:off x="9042898" y="1736855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22235E-73E6-1D4D-AE30-486C0F55C682}"/>
              </a:ext>
            </a:extLst>
          </p:cNvPr>
          <p:cNvSpPr txBox="1"/>
          <p:nvPr/>
        </p:nvSpPr>
        <p:spPr>
          <a:xfrm>
            <a:off x="4001742" y="1757797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3E93AB-221B-F448-A408-B9BCDB129CFA}"/>
              </a:ext>
            </a:extLst>
          </p:cNvPr>
          <p:cNvCxnSpPr/>
          <p:nvPr/>
        </p:nvCxnSpPr>
        <p:spPr>
          <a:xfrm>
            <a:off x="5276750" y="2306407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FBAFD2-CE7E-9447-8B62-2247511E736A}"/>
              </a:ext>
            </a:extLst>
          </p:cNvPr>
          <p:cNvCxnSpPr/>
          <p:nvPr/>
        </p:nvCxnSpPr>
        <p:spPr>
          <a:xfrm>
            <a:off x="7797328" y="2306407"/>
            <a:ext cx="1245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71DE61-C80E-544B-B781-EF3E3B43590E}"/>
              </a:ext>
            </a:extLst>
          </p:cNvPr>
          <p:cNvSpPr txBox="1"/>
          <p:nvPr/>
        </p:nvSpPr>
        <p:spPr>
          <a:xfrm>
            <a:off x="1269527" y="2785819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Susceptible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11210-E9E9-9E4A-8DB8-CEDC05E9ABA9}"/>
              </a:ext>
            </a:extLst>
          </p:cNvPr>
          <p:cNvSpPr txBox="1"/>
          <p:nvPr/>
        </p:nvSpPr>
        <p:spPr>
          <a:xfrm>
            <a:off x="3872684" y="2798540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Exposed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78F687-66E9-414A-8159-98FDCBB771EB}"/>
              </a:ext>
            </a:extLst>
          </p:cNvPr>
          <p:cNvSpPr txBox="1"/>
          <p:nvPr/>
        </p:nvSpPr>
        <p:spPr>
          <a:xfrm>
            <a:off x="6359138" y="2798540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Infectious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5CA9DE-CE7E-704A-B44F-B4A3BD4F84F8}"/>
              </a:ext>
            </a:extLst>
          </p:cNvPr>
          <p:cNvSpPr txBox="1"/>
          <p:nvPr/>
        </p:nvSpPr>
        <p:spPr>
          <a:xfrm>
            <a:off x="8900511" y="2798540"/>
            <a:ext cx="158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Recovered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6D389D-1F3B-A54E-B058-6FCDFC49D181}"/>
              </a:ext>
            </a:extLst>
          </p:cNvPr>
          <p:cNvSpPr txBox="1"/>
          <p:nvPr/>
        </p:nvSpPr>
        <p:spPr>
          <a:xfrm>
            <a:off x="3009799" y="1690688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3000" dirty="0" err="1">
                <a:latin typeface="Cambria" charset="0"/>
                <a:ea typeface="Cambria" charset="0"/>
                <a:cs typeface="Cambria" charset="0"/>
              </a:rPr>
              <a:t>SI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64D583-15DF-8148-B52C-4B87EF780473}"/>
              </a:ext>
            </a:extLst>
          </p:cNvPr>
          <p:cNvSpPr txBox="1"/>
          <p:nvPr/>
        </p:nvSpPr>
        <p:spPr>
          <a:xfrm>
            <a:off x="8037626" y="1690688"/>
            <a:ext cx="8628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Symbol" charset="2"/>
                <a:ea typeface="Symbol" charset="2"/>
                <a:cs typeface="Symbol" charset="2"/>
              </a:rPr>
              <a:t>gI</a:t>
            </a:r>
            <a:endParaRPr lang="en-US" sz="3000" dirty="0">
              <a:latin typeface="Cambria" charset="0"/>
              <a:ea typeface="Cambria" charset="0"/>
              <a:cs typeface="Cambria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3D470D-1F82-2549-935D-9F56E46DC072}"/>
              </a:ext>
            </a:extLst>
          </p:cNvPr>
          <p:cNvCxnSpPr>
            <a:cxnSpLocks/>
          </p:cNvCxnSpPr>
          <p:nvPr/>
        </p:nvCxnSpPr>
        <p:spPr>
          <a:xfrm>
            <a:off x="1738798" y="4891443"/>
            <a:ext cx="4683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C72BDA8-2629-CD4F-8F38-4346A0435D63}"/>
              </a:ext>
            </a:extLst>
          </p:cNvPr>
          <p:cNvSpPr txBox="1"/>
          <p:nvPr/>
        </p:nvSpPr>
        <p:spPr>
          <a:xfrm>
            <a:off x="463790" y="4321891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425252-DE55-A241-AED4-B69C2CD7CA4A}"/>
              </a:ext>
            </a:extLst>
          </p:cNvPr>
          <p:cNvSpPr txBox="1"/>
          <p:nvPr/>
        </p:nvSpPr>
        <p:spPr>
          <a:xfrm>
            <a:off x="8972914" y="4311534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5D0CF1-E22F-914B-BD94-B083016E0B82}"/>
              </a:ext>
            </a:extLst>
          </p:cNvPr>
          <p:cNvSpPr txBox="1"/>
          <p:nvPr/>
        </p:nvSpPr>
        <p:spPr>
          <a:xfrm>
            <a:off x="10716296" y="4303088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BB344-FD28-434E-B4DE-687B37DBFDFC}"/>
              </a:ext>
            </a:extLst>
          </p:cNvPr>
          <p:cNvSpPr txBox="1"/>
          <p:nvPr/>
        </p:nvSpPr>
        <p:spPr>
          <a:xfrm>
            <a:off x="2226715" y="4323952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</a:t>
            </a:r>
            <a:r>
              <a:rPr lang="en-US" sz="6000" baseline="-250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2D28B0-8618-AB47-A064-FE74DA1F8B3B}"/>
                  </a:ext>
                </a:extLst>
              </p:cNvPr>
              <p:cNvSpPr txBox="1"/>
              <p:nvPr/>
            </p:nvSpPr>
            <p:spPr>
              <a:xfrm>
                <a:off x="3429253" y="3782675"/>
                <a:ext cx="8628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ea typeface="Cambria Math" panose="02040503050406030204" pitchFamily="18" charset="0"/>
                    <a:cs typeface="Symbol" charset="2"/>
                  </a:rPr>
                  <a:t>n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𝜎</m:t>
                    </m:r>
                  </m:oMath>
                </a14:m>
                <a:r>
                  <a:rPr lang="en-US" sz="3000" dirty="0">
                    <a:latin typeface="Symbol" charset="2"/>
                    <a:ea typeface="Symbol" charset="2"/>
                    <a:cs typeface="Symbol" charset="2"/>
                  </a:rPr>
                  <a:t>E</a:t>
                </a:r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2D28B0-8618-AB47-A064-FE74DA1F8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253" y="3782675"/>
                <a:ext cx="862885" cy="553998"/>
              </a:xfrm>
              <a:prstGeom prst="rect">
                <a:avLst/>
              </a:prstGeom>
              <a:blipFill>
                <a:blip r:embed="rId2"/>
                <a:stretch>
                  <a:fillRect l="-14493" t="-15909" r="-14493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E1F7E5-4F14-EB44-9042-3FD75B1E107B}"/>
              </a:ext>
            </a:extLst>
          </p:cNvPr>
          <p:cNvCxnSpPr>
            <a:cxnSpLocks/>
          </p:cNvCxnSpPr>
          <p:nvPr/>
        </p:nvCxnSpPr>
        <p:spPr>
          <a:xfrm>
            <a:off x="3501723" y="4879810"/>
            <a:ext cx="4683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443F502-7B5F-8F49-87FE-86AB1FC91450}"/>
              </a:ext>
            </a:extLst>
          </p:cNvPr>
          <p:cNvSpPr txBox="1"/>
          <p:nvPr/>
        </p:nvSpPr>
        <p:spPr>
          <a:xfrm>
            <a:off x="3970097" y="4321891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E</a:t>
            </a:r>
            <a:r>
              <a:rPr lang="en-US" sz="6000" baseline="-25000" dirty="0"/>
              <a:t>2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E0B64B-273D-A747-8303-4AE6AB922A94}"/>
              </a:ext>
            </a:extLst>
          </p:cNvPr>
          <p:cNvCxnSpPr>
            <a:cxnSpLocks/>
          </p:cNvCxnSpPr>
          <p:nvPr/>
        </p:nvCxnSpPr>
        <p:spPr>
          <a:xfrm>
            <a:off x="5245105" y="4877749"/>
            <a:ext cx="4683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225F35B-DEE0-C848-A051-33CB04D0515D}"/>
              </a:ext>
            </a:extLst>
          </p:cNvPr>
          <p:cNvSpPr txBox="1"/>
          <p:nvPr/>
        </p:nvSpPr>
        <p:spPr>
          <a:xfrm>
            <a:off x="7234359" y="4290591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err="1"/>
              <a:t>E</a:t>
            </a:r>
            <a:r>
              <a:rPr lang="en-US" sz="6000" baseline="-25000" dirty="0" err="1"/>
              <a:t>n</a:t>
            </a:r>
            <a:endParaRPr lang="en-US" sz="6000" baseline="-250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369743-C6ED-AA45-9D5F-9688994D7866}"/>
              </a:ext>
            </a:extLst>
          </p:cNvPr>
          <p:cNvCxnSpPr>
            <a:cxnSpLocks/>
          </p:cNvCxnSpPr>
          <p:nvPr/>
        </p:nvCxnSpPr>
        <p:spPr>
          <a:xfrm>
            <a:off x="8509367" y="4846449"/>
            <a:ext cx="4683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9EF68D7-B410-0D48-9512-B64E520940FE}"/>
              </a:ext>
            </a:extLst>
          </p:cNvPr>
          <p:cNvCxnSpPr>
            <a:cxnSpLocks/>
          </p:cNvCxnSpPr>
          <p:nvPr/>
        </p:nvCxnSpPr>
        <p:spPr>
          <a:xfrm>
            <a:off x="10247922" y="4877749"/>
            <a:ext cx="4683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736C5F9-4665-AF44-849D-32FD983C7830}"/>
              </a:ext>
            </a:extLst>
          </p:cNvPr>
          <p:cNvCxnSpPr>
            <a:cxnSpLocks/>
          </p:cNvCxnSpPr>
          <p:nvPr/>
        </p:nvCxnSpPr>
        <p:spPr>
          <a:xfrm>
            <a:off x="6765985" y="4877749"/>
            <a:ext cx="46837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FCB1A7D-824F-B04B-9AF6-7DFBBA5BAF23}"/>
              </a:ext>
            </a:extLst>
          </p:cNvPr>
          <p:cNvSpPr txBox="1"/>
          <p:nvPr/>
        </p:nvSpPr>
        <p:spPr>
          <a:xfrm>
            <a:off x="5852260" y="4402439"/>
            <a:ext cx="890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. . 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77F56A-C236-3844-8F48-78625E4B10D3}"/>
                  </a:ext>
                </a:extLst>
              </p:cNvPr>
              <p:cNvSpPr txBox="1"/>
              <p:nvPr/>
            </p:nvSpPr>
            <p:spPr>
              <a:xfrm>
                <a:off x="8312111" y="3707986"/>
                <a:ext cx="8628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ea typeface="Cambria Math" panose="02040503050406030204" pitchFamily="18" charset="0"/>
                    <a:cs typeface="Symbol" charset="2"/>
                  </a:rPr>
                  <a:t>n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𝜎</m:t>
                    </m:r>
                  </m:oMath>
                </a14:m>
                <a:r>
                  <a:rPr lang="en-US" sz="3000" dirty="0">
                    <a:latin typeface="Symbol" charset="2"/>
                    <a:ea typeface="Symbol" charset="2"/>
                    <a:cs typeface="Symbol" charset="2"/>
                  </a:rPr>
                  <a:t>E</a:t>
                </a:r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A77F56A-C236-3844-8F48-78625E4B10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111" y="3707986"/>
                <a:ext cx="862885" cy="553998"/>
              </a:xfrm>
              <a:prstGeom prst="rect">
                <a:avLst/>
              </a:prstGeom>
              <a:blipFill>
                <a:blip r:embed="rId3"/>
                <a:stretch>
                  <a:fillRect l="-14493" t="-15556" r="-14493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F89BD8-CAB2-D547-8C10-338A42AEAB94}"/>
                  </a:ext>
                </a:extLst>
              </p:cNvPr>
              <p:cNvSpPr txBox="1"/>
              <p:nvPr/>
            </p:nvSpPr>
            <p:spPr>
              <a:xfrm>
                <a:off x="5539286" y="1698049"/>
                <a:ext cx="8628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ymbol" charset="2"/>
                      </a:rPr>
                      <m:t>𝜎</m:t>
                    </m:r>
                  </m:oMath>
                </a14:m>
                <a:r>
                  <a:rPr lang="en-US" sz="3000" dirty="0">
                    <a:latin typeface="Symbol" charset="2"/>
                    <a:ea typeface="Symbol" charset="2"/>
                    <a:cs typeface="Symbol" charset="2"/>
                  </a:rPr>
                  <a:t>E</a:t>
                </a:r>
                <a:endParaRPr lang="en-US" sz="3000" dirty="0">
                  <a:latin typeface="Cambria" charset="0"/>
                  <a:ea typeface="Cambria" charset="0"/>
                  <a:cs typeface="Cambria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F89BD8-CAB2-D547-8C10-338A42AEA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86" y="1698049"/>
                <a:ext cx="862885" cy="553998"/>
              </a:xfrm>
              <a:prstGeom prst="rect">
                <a:avLst/>
              </a:prstGeom>
              <a:blipFill>
                <a:blip r:embed="rId4"/>
                <a:stretch>
                  <a:fillRect t="-13636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0520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37AD41-B2D1-234E-8432-1974C1AC0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C00000"/>
                </a:solidFill>
              </a:rPr>
              <a:t>SE</a:t>
            </a:r>
            <a:r>
              <a:rPr lang="en-US" baseline="-25000" dirty="0" err="1">
                <a:solidFill>
                  <a:srgbClr val="C00000"/>
                </a:solidFill>
              </a:rPr>
              <a:t>n</a:t>
            </a:r>
            <a:r>
              <a:rPr lang="en-US" dirty="0" err="1">
                <a:solidFill>
                  <a:srgbClr val="C00000"/>
                </a:solidFill>
              </a:rPr>
              <a:t>IR</a:t>
            </a: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97DDA-7BD9-9F46-AD15-30DD97576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176" y="1831426"/>
            <a:ext cx="6222824" cy="373161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4B1197-FBC3-AF47-8820-F8689E27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8" y="1831426"/>
            <a:ext cx="6222824" cy="37316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CCC09F-D381-CB43-AF2D-BDD2824A72C0}"/>
              </a:ext>
            </a:extLst>
          </p:cNvPr>
          <p:cNvSpPr txBox="1"/>
          <p:nvPr/>
        </p:nvSpPr>
        <p:spPr>
          <a:xfrm>
            <a:off x="3090041" y="1831426"/>
            <a:ext cx="122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577739-E8C6-A848-AD0A-37A1F8BB7E27}"/>
              </a:ext>
            </a:extLst>
          </p:cNvPr>
          <p:cNvSpPr txBox="1"/>
          <p:nvPr/>
        </p:nvSpPr>
        <p:spPr>
          <a:xfrm>
            <a:off x="8638560" y="1831426"/>
            <a:ext cx="1229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n=10</a:t>
            </a:r>
          </a:p>
        </p:txBody>
      </p:sp>
    </p:spTree>
    <p:extLst>
      <p:ext uri="{BB962C8B-B14F-4D97-AF65-F5344CB8AC3E}">
        <p14:creationId xmlns:p14="http://schemas.microsoft.com/office/powerpoint/2010/main" val="15718640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D8570-CED5-5742-9D3C-BDCE41B9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5692" y="253822"/>
            <a:ext cx="6093941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SEIR Model and Infectiousness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741DF-B3C7-EB42-83D5-B2ED1D600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48" y="1923085"/>
            <a:ext cx="4116859" cy="63337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Infectiousness often changes over the course of an illness</a:t>
            </a:r>
          </a:p>
        </p:txBody>
      </p:sp>
      <p:pic>
        <p:nvPicPr>
          <p:cNvPr id="4" name="729px-Hiv-timecourse_copy.svg.png">
            <a:extLst>
              <a:ext uri="{FF2B5EF4-FFF2-40B4-BE49-F238E27FC236}">
                <a16:creationId xmlns:a16="http://schemas.microsoft.com/office/drawing/2014/main" id="{FE43F6D5-D777-CE4B-B1CC-B73C8B4DB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293" y="556055"/>
            <a:ext cx="6735757" cy="40008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FDE55E-A8C3-5E40-A3D0-C00CC875A4F5}"/>
              </a:ext>
            </a:extLst>
          </p:cNvPr>
          <p:cNvSpPr txBox="1"/>
          <p:nvPr/>
        </p:nvSpPr>
        <p:spPr>
          <a:xfrm>
            <a:off x="5178992" y="4695226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61CC8-77D8-BF4F-854D-6138D54B1C4E}"/>
              </a:ext>
            </a:extLst>
          </p:cNvPr>
          <p:cNvSpPr txBox="1"/>
          <p:nvPr/>
        </p:nvSpPr>
        <p:spPr>
          <a:xfrm>
            <a:off x="8877423" y="4695226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  <a:r>
              <a:rPr lang="en-US" sz="6000" baseline="-2500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1F409B-C35B-B745-AF06-19D724E4A9FB}"/>
              </a:ext>
            </a:extLst>
          </p:cNvPr>
          <p:cNvSpPr txBox="1"/>
          <p:nvPr/>
        </p:nvSpPr>
        <p:spPr>
          <a:xfrm>
            <a:off x="10717042" y="4695226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  <a:r>
              <a:rPr lang="en-US" sz="6000" baseline="-25000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59693-3AE5-5F41-9ED5-A158FCEDAD03}"/>
              </a:ext>
            </a:extLst>
          </p:cNvPr>
          <p:cNvSpPr txBox="1"/>
          <p:nvPr/>
        </p:nvSpPr>
        <p:spPr>
          <a:xfrm>
            <a:off x="7037804" y="4695226"/>
            <a:ext cx="127500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</a:t>
            </a:r>
            <a:r>
              <a:rPr lang="en-US" sz="6000" baseline="-25000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B6E209D-D348-B64F-9027-7A681669298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54000" y="5203058"/>
            <a:ext cx="5838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AAFF74-9BC0-8749-983F-8F869D1C88C4}"/>
              </a:ext>
            </a:extLst>
          </p:cNvPr>
          <p:cNvCxnSpPr>
            <a:cxnSpLocks/>
          </p:cNvCxnSpPr>
          <p:nvPr/>
        </p:nvCxnSpPr>
        <p:spPr>
          <a:xfrm>
            <a:off x="8312812" y="5203058"/>
            <a:ext cx="5838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803CAB-3219-CE4E-A933-BB658B3A681A}"/>
              </a:ext>
            </a:extLst>
          </p:cNvPr>
          <p:cNvCxnSpPr>
            <a:cxnSpLocks/>
          </p:cNvCxnSpPr>
          <p:nvPr/>
        </p:nvCxnSpPr>
        <p:spPr>
          <a:xfrm>
            <a:off x="10152431" y="5203058"/>
            <a:ext cx="5838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B716B3F-4AE2-7443-BF67-4EC8953FEC56}"/>
              </a:ext>
            </a:extLst>
          </p:cNvPr>
          <p:cNvSpPr/>
          <p:nvPr/>
        </p:nvSpPr>
        <p:spPr>
          <a:xfrm>
            <a:off x="8340079" y="5272308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baseline="-25000" dirty="0">
                <a:latin typeface="Symbol" charset="2"/>
                <a:ea typeface="Symbol" charset="2"/>
                <a:cs typeface="Symbol" charset="2"/>
              </a:rPr>
              <a:t>1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I</a:t>
            </a:r>
            <a:r>
              <a:rPr lang="en-US" baseline="-25000" dirty="0">
                <a:latin typeface="Symbol" charset="2"/>
                <a:ea typeface="Symbol" charset="2"/>
                <a:cs typeface="Symbol" charset="2"/>
              </a:rPr>
              <a:t>1</a:t>
            </a:r>
            <a:endParaRPr lang="en-US" baseline="-25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5A2F2A-9CB4-E649-BBDB-8567DAA9DDFD}"/>
              </a:ext>
            </a:extLst>
          </p:cNvPr>
          <p:cNvSpPr/>
          <p:nvPr/>
        </p:nvSpPr>
        <p:spPr>
          <a:xfrm>
            <a:off x="10194360" y="5272308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ymbol" charset="2"/>
                <a:ea typeface="Symbol" charset="2"/>
                <a:cs typeface="Symbol" charset="2"/>
              </a:rPr>
              <a:t>g</a:t>
            </a:r>
            <a:r>
              <a:rPr lang="en-US" baseline="-25000" dirty="0">
                <a:latin typeface="Symbol" charset="2"/>
                <a:ea typeface="Symbol" charset="2"/>
                <a:cs typeface="Symbol" charset="2"/>
              </a:rPr>
              <a:t>2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I</a:t>
            </a:r>
            <a:r>
              <a:rPr lang="en-US" baseline="-25000" dirty="0">
                <a:latin typeface="Symbol" charset="2"/>
                <a:ea typeface="Symbol" charset="2"/>
                <a:cs typeface="Symbol" charset="2"/>
              </a:rPr>
              <a:t>2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E560D5-CF34-E644-AB0C-02D0D2EEEA50}"/>
                  </a:ext>
                </a:extLst>
              </p:cNvPr>
              <p:cNvSpPr txBox="1"/>
              <p:nvPr/>
            </p:nvSpPr>
            <p:spPr>
              <a:xfrm>
                <a:off x="5559653" y="5849390"/>
                <a:ext cx="2372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E560D5-CF34-E644-AB0C-02D0D2EE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53" y="5849390"/>
                <a:ext cx="2372497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16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5" grpId="0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58BF6-885E-8D4C-A265-79D1DFA4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What may cause changes in effective contact rate over course of illness?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9C11-1F07-E94D-97EF-0E196304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Burden of pathogens</a:t>
            </a:r>
          </a:p>
          <a:p>
            <a:r>
              <a:rPr lang="en-US" dirty="0"/>
              <a:t>Symptoms</a:t>
            </a:r>
          </a:p>
          <a:p>
            <a:r>
              <a:rPr lang="en-US" dirty="0"/>
              <a:t>Contact rates</a:t>
            </a:r>
          </a:p>
        </p:txBody>
      </p:sp>
    </p:spTree>
    <p:extLst>
      <p:ext uri="{BB962C8B-B14F-4D97-AF65-F5344CB8AC3E}">
        <p14:creationId xmlns:p14="http://schemas.microsoft.com/office/powerpoint/2010/main" val="1392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Concepts Review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B26445-5C98-A044-A02E-44A34A49D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83519"/>
          </a:xfrm>
        </p:spPr>
        <p:txBody>
          <a:bodyPr/>
          <a:lstStyle/>
          <a:p>
            <a:r>
              <a:rPr lang="en-US" dirty="0"/>
              <a:t>Understanding the incubation period and latent period is important for characterizing transmission of infectious diseases; models typically use a latent period unless explicitly modeling symptoms</a:t>
            </a:r>
          </a:p>
          <a:p>
            <a:r>
              <a:rPr lang="en-US" dirty="0"/>
              <a:t>Exposure times and symptom onset can be used to estimate these entities, but are most tractable with discrete exposures</a:t>
            </a:r>
          </a:p>
          <a:p>
            <a:r>
              <a:rPr lang="en-US" dirty="0"/>
              <a:t>SEIR models are useful when the latent period is long, epidemic growth rate is of interest, or when modeling interventions during the latent period</a:t>
            </a:r>
          </a:p>
          <a:p>
            <a:r>
              <a:rPr lang="en-US" dirty="0"/>
              <a:t>Compartmental ODE models have exponential time distributions which rarely reflect realistic intervals; simple modifications can capture these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8890604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6695-EAC4-BD48-B4EF-530F4DCD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CC02-7407-684A-B2B9-6D4D93172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962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1F17-DAC1-054C-8123-2FED4A5D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B602-5D7F-4A4E-82F0-FD93C405A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8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3361AD-4C8C-9F4A-BA1F-84020347A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30" y="330058"/>
            <a:ext cx="9700740" cy="65279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CA7C8-4B64-F942-B9B1-A86F8B63139C}"/>
                  </a:ext>
                </a:extLst>
              </p:cNvPr>
              <p:cNvSpPr txBox="1"/>
              <p:nvPr/>
            </p:nvSpPr>
            <p:spPr>
              <a:xfrm>
                <a:off x="5741044" y="2683475"/>
                <a:ext cx="4247909" cy="1734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𝑑𝑎𝑦𝑠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0CA7C8-4B64-F942-B9B1-A86F8B6313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044" y="2683475"/>
                <a:ext cx="4247909" cy="17344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930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DDA26C3C-B95B-0049-BB1D-94EF1B4A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42" y="155374"/>
            <a:ext cx="10918183" cy="6547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45AECC-74DE-BE4B-8157-DD02FD8D64DF}"/>
              </a:ext>
            </a:extLst>
          </p:cNvPr>
          <p:cNvSpPr txBox="1"/>
          <p:nvPr/>
        </p:nvSpPr>
        <p:spPr>
          <a:xfrm>
            <a:off x="1956122" y="416689"/>
            <a:ext cx="164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Without intervention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84224-AB38-D748-A2AF-4DF49E3A5496}"/>
              </a:ext>
            </a:extLst>
          </p:cNvPr>
          <p:cNvSpPr txBox="1"/>
          <p:nvPr/>
        </p:nvSpPr>
        <p:spPr>
          <a:xfrm>
            <a:off x="4654951" y="1657109"/>
            <a:ext cx="164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intervention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53967B-879B-2140-B05B-787A340104A6}"/>
              </a:ext>
            </a:extLst>
          </p:cNvPr>
          <p:cNvCxnSpPr/>
          <p:nvPr/>
        </p:nvCxnSpPr>
        <p:spPr>
          <a:xfrm>
            <a:off x="9387068" y="544010"/>
            <a:ext cx="0" cy="74078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02A8D6-9E8E-B14B-BB5E-CA7798864D86}"/>
              </a:ext>
            </a:extLst>
          </p:cNvPr>
          <p:cNvSpPr txBox="1"/>
          <p:nvPr/>
        </p:nvSpPr>
        <p:spPr>
          <a:xfrm>
            <a:off x="9572279" y="591234"/>
            <a:ext cx="186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15% relative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E0C4E3-75F4-3B4B-A10A-857917CDE981}"/>
                  </a:ext>
                </a:extLst>
              </p:cNvPr>
              <p:cNvSpPr/>
              <p:nvPr/>
            </p:nvSpPr>
            <p:spPr>
              <a:xfrm>
                <a:off x="7958391" y="2688750"/>
                <a:ext cx="1971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33% reduction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E0C4E3-75F4-3B4B-A10A-857917CDE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91" y="2688750"/>
                <a:ext cx="1971374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2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0"/>
            <a:ext cx="10058400" cy="650787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3EC521-ADD8-544C-9FFB-25D5382A10F0}"/>
              </a:ext>
            </a:extLst>
          </p:cNvPr>
          <p:cNvCxnSpPr/>
          <p:nvPr/>
        </p:nvCxnSpPr>
        <p:spPr>
          <a:xfrm flipH="1">
            <a:off x="6096000" y="729205"/>
            <a:ext cx="3592010" cy="393539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77AB39-DF7C-9F4D-A9E9-5710843CD799}"/>
              </a:ext>
            </a:extLst>
          </p:cNvPr>
          <p:cNvCxnSpPr>
            <a:cxnSpLocks/>
          </p:cNvCxnSpPr>
          <p:nvPr/>
        </p:nvCxnSpPr>
        <p:spPr>
          <a:xfrm flipH="1">
            <a:off x="4201611" y="1504709"/>
            <a:ext cx="891250" cy="1749226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40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DDA26C3C-B95B-0049-BB1D-94EF1B4A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42" y="155374"/>
            <a:ext cx="10918183" cy="65472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45AECC-74DE-BE4B-8157-DD02FD8D64DF}"/>
              </a:ext>
            </a:extLst>
          </p:cNvPr>
          <p:cNvSpPr txBox="1"/>
          <p:nvPr/>
        </p:nvSpPr>
        <p:spPr>
          <a:xfrm>
            <a:off x="1956122" y="416689"/>
            <a:ext cx="164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Without intervention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084224-AB38-D748-A2AF-4DF49E3A5496}"/>
              </a:ext>
            </a:extLst>
          </p:cNvPr>
          <p:cNvSpPr txBox="1"/>
          <p:nvPr/>
        </p:nvSpPr>
        <p:spPr>
          <a:xfrm>
            <a:off x="4654951" y="1657109"/>
            <a:ext cx="164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With intervention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53967B-879B-2140-B05B-787A340104A6}"/>
              </a:ext>
            </a:extLst>
          </p:cNvPr>
          <p:cNvCxnSpPr/>
          <p:nvPr/>
        </p:nvCxnSpPr>
        <p:spPr>
          <a:xfrm>
            <a:off x="9387068" y="544010"/>
            <a:ext cx="0" cy="74078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02A8D6-9E8E-B14B-BB5E-CA7798864D86}"/>
              </a:ext>
            </a:extLst>
          </p:cNvPr>
          <p:cNvSpPr txBox="1"/>
          <p:nvPr/>
        </p:nvSpPr>
        <p:spPr>
          <a:xfrm>
            <a:off x="9572279" y="591234"/>
            <a:ext cx="186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15% relative reduction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A2E161-9748-CF4A-ADEB-56818E4065E5}"/>
              </a:ext>
            </a:extLst>
          </p:cNvPr>
          <p:cNvCxnSpPr/>
          <p:nvPr/>
        </p:nvCxnSpPr>
        <p:spPr>
          <a:xfrm>
            <a:off x="3624805" y="4307711"/>
            <a:ext cx="0" cy="74078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D8D5A6-4075-264D-8ACB-22474B493C11}"/>
              </a:ext>
            </a:extLst>
          </p:cNvPr>
          <p:cNvSpPr txBox="1"/>
          <p:nvPr/>
        </p:nvSpPr>
        <p:spPr>
          <a:xfrm>
            <a:off x="3810016" y="4354935"/>
            <a:ext cx="186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50% relative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E0C4E3-75F4-3B4B-A10A-857917CDE981}"/>
                  </a:ext>
                </a:extLst>
              </p:cNvPr>
              <p:cNvSpPr/>
              <p:nvPr/>
            </p:nvSpPr>
            <p:spPr>
              <a:xfrm>
                <a:off x="7958391" y="2688750"/>
                <a:ext cx="19713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 33% reduction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E0C4E3-75F4-3B4B-A10A-857917CDE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91" y="2688750"/>
                <a:ext cx="1971374" cy="369332"/>
              </a:xfrm>
              <a:prstGeom prst="rect">
                <a:avLst/>
              </a:prstGeom>
              <a:blipFill>
                <a:blip r:embed="rId3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95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B415BE-6108-BF47-950C-8DC795C1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2" y="0"/>
            <a:ext cx="7894766" cy="1902664"/>
          </a:xfrm>
          <a:prstGeom prst="rect">
            <a:avLst/>
          </a:prstGeom>
        </p:spPr>
      </p:pic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8599252-9DAD-7246-A663-032C85280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39" y="1983806"/>
            <a:ext cx="5713631" cy="4118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D6FE6D-98D3-5E46-BF20-A7C2C6034632}"/>
              </a:ext>
            </a:extLst>
          </p:cNvPr>
          <p:cNvSpPr txBox="1"/>
          <p:nvPr/>
        </p:nvSpPr>
        <p:spPr>
          <a:xfrm>
            <a:off x="345989" y="2804984"/>
            <a:ext cx="44360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Philadelphia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case: Sept 17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City-wide parade Sept 28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 distancing began Oct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(17 days)</a:t>
            </a:r>
          </a:p>
          <a:p>
            <a:endParaRPr lang="en-US" dirty="0"/>
          </a:p>
          <a:p>
            <a:r>
              <a:rPr lang="en-US" dirty="0"/>
              <a:t>St. Louis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First Case: Oct 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 distancing: Oct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(2 days)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D2D203-A991-BD47-90C1-6F4D6B000FE9}"/>
              </a:ext>
            </a:extLst>
          </p:cNvPr>
          <p:cNvSpPr txBox="1"/>
          <p:nvPr/>
        </p:nvSpPr>
        <p:spPr>
          <a:xfrm>
            <a:off x="4059795" y="2804984"/>
            <a:ext cx="213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Peak Death Rate</a:t>
            </a:r>
          </a:p>
          <a:p>
            <a:r>
              <a:rPr lang="en-US" dirty="0">
                <a:solidFill>
                  <a:srgbClr val="C00000"/>
                </a:solidFill>
              </a:rPr>
              <a:t>257 / 100,000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2D3EF-EB00-B34A-BF83-5D197DB47CAE}"/>
              </a:ext>
            </a:extLst>
          </p:cNvPr>
          <p:cNvSpPr txBox="1"/>
          <p:nvPr/>
        </p:nvSpPr>
        <p:spPr>
          <a:xfrm>
            <a:off x="4059795" y="4697809"/>
            <a:ext cx="213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Peak Death Rate</a:t>
            </a:r>
          </a:p>
          <a:p>
            <a:r>
              <a:rPr lang="en-US" dirty="0">
                <a:solidFill>
                  <a:srgbClr val="C00000"/>
                </a:solidFill>
              </a:rPr>
              <a:t>31 / 100,000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B46BCB-0E5C-0548-B07F-21B73198135F}"/>
              </a:ext>
            </a:extLst>
          </p:cNvPr>
          <p:cNvSpPr txBox="1"/>
          <p:nvPr/>
        </p:nvSpPr>
        <p:spPr>
          <a:xfrm>
            <a:off x="4059795" y="3673762"/>
            <a:ext cx="301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Cumulative Excess Death Rate</a:t>
            </a:r>
          </a:p>
          <a:p>
            <a:r>
              <a:rPr lang="en-US" dirty="0">
                <a:solidFill>
                  <a:srgbClr val="0070C0"/>
                </a:solidFill>
              </a:rPr>
              <a:t>719/100,000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747C0F-E640-1F42-9CAF-B601B35F53F1}"/>
              </a:ext>
            </a:extLst>
          </p:cNvPr>
          <p:cNvSpPr txBox="1"/>
          <p:nvPr/>
        </p:nvSpPr>
        <p:spPr>
          <a:xfrm>
            <a:off x="4034482" y="5627078"/>
            <a:ext cx="301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</a:rPr>
              <a:t>Cumulative Excess Death Rate</a:t>
            </a:r>
          </a:p>
          <a:p>
            <a:r>
              <a:rPr lang="en-US" dirty="0">
                <a:solidFill>
                  <a:srgbClr val="0070C0"/>
                </a:solidFill>
              </a:rPr>
              <a:t>347/100,000</a:t>
            </a:r>
          </a:p>
        </p:txBody>
      </p:sp>
    </p:spTree>
    <p:extLst>
      <p:ext uri="{BB962C8B-B14F-4D97-AF65-F5344CB8AC3E}">
        <p14:creationId xmlns:p14="http://schemas.microsoft.com/office/powerpoint/2010/main" val="2919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11987</TotalTime>
  <Words>1245</Words>
  <Application>Microsoft Macintosh PowerPoint</Application>
  <PresentationFormat>Widescreen</PresentationFormat>
  <Paragraphs>315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</vt:lpstr>
      <vt:lpstr>Cambria Math</vt:lpstr>
      <vt:lpstr>Symbol</vt:lpstr>
      <vt:lpstr>Times</vt:lpstr>
      <vt:lpstr>Office Theme</vt:lpstr>
      <vt:lpstr>Lecture 4: Alternative Model Structures</vt:lpstr>
      <vt:lpstr>“Flattening the Curve”</vt:lpstr>
      <vt:lpstr>SIR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 Objectives</vt:lpstr>
      <vt:lpstr>SIR Model</vt:lpstr>
      <vt:lpstr>Natural History and Transmission Intervals</vt:lpstr>
      <vt:lpstr>Models with short latent periods</vt:lpstr>
      <vt:lpstr>Natural History and Transmission Intervals</vt:lpstr>
      <vt:lpstr>Natural History and Transmission Intervals</vt:lpstr>
      <vt:lpstr>Natural History and Transmission Intervals</vt:lpstr>
      <vt:lpstr>How do we measure these intervals?</vt:lpstr>
      <vt:lpstr>PowerPoint Presentation</vt:lpstr>
      <vt:lpstr>PowerPoint Presentation</vt:lpstr>
      <vt:lpstr>Incubation Periods and Serial Intervals</vt:lpstr>
      <vt:lpstr>Incubation Periods and Serial Intervals</vt:lpstr>
      <vt:lpstr>Evolutionary Perspective on Serial Intervals</vt:lpstr>
      <vt:lpstr>PowerPoint Presentation</vt:lpstr>
      <vt:lpstr>Estimates</vt:lpstr>
      <vt:lpstr>PowerPoint Presentation</vt:lpstr>
      <vt:lpstr>SEIR Models</vt:lpstr>
      <vt:lpstr>The SEIR Model</vt:lpstr>
      <vt:lpstr>The SEIR Model</vt:lpstr>
      <vt:lpstr>PowerPoint Presentation</vt:lpstr>
      <vt:lpstr>PowerPoint Presentation</vt:lpstr>
      <vt:lpstr>PowerPoint Presentation</vt:lpstr>
      <vt:lpstr>PowerPoint Presentation</vt:lpstr>
      <vt:lpstr>Why use SEIR model?</vt:lpstr>
      <vt:lpstr>Interventions targeting latent period</vt:lpstr>
      <vt:lpstr>How effective do interventions need to be?</vt:lpstr>
      <vt:lpstr>Modeling Growth Rate More Accurately</vt:lpstr>
      <vt:lpstr>Modeling Growth Rate More Accurately</vt:lpstr>
      <vt:lpstr>Distribution times in compartmental models</vt:lpstr>
      <vt:lpstr>PowerPoint Presentation</vt:lpstr>
      <vt:lpstr>PowerPoint Presentation</vt:lpstr>
      <vt:lpstr>Distribution times in compartmental models</vt:lpstr>
      <vt:lpstr>Distribution times in compartmental models</vt:lpstr>
      <vt:lpstr>SEnIR</vt:lpstr>
      <vt:lpstr>SEIR Model and Infectiousness</vt:lpstr>
      <vt:lpstr>What may cause changes in effective contact rate over course of illness?</vt:lpstr>
      <vt:lpstr>Concepts Review</vt:lpstr>
      <vt:lpstr>Survey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Andrews</dc:creator>
  <cp:lastModifiedBy>Jason Andrews</cp:lastModifiedBy>
  <cp:revision>1493</cp:revision>
  <cp:lastPrinted>2017-02-02T04:44:17Z</cp:lastPrinted>
  <dcterms:created xsi:type="dcterms:W3CDTF">2017-01-29T00:17:20Z</dcterms:created>
  <dcterms:modified xsi:type="dcterms:W3CDTF">2020-04-16T17:10:59Z</dcterms:modified>
</cp:coreProperties>
</file>